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693" r:id="rId7"/>
    <p:sldId id="717" r:id="rId8"/>
    <p:sldId id="724" r:id="rId9"/>
    <p:sldId id="725"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18"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2022/10/10</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tiff"/><Relationship Id="rId2" Type="http://schemas.openxmlformats.org/officeDocument/2006/relationships/image" Target="../media/image26.tiff"/><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与控制流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sp>
        <p:nvSpPr>
          <p:cNvPr id="4" name="内容占位符 3">
            <a:extLst>
              <a:ext uri="{FF2B5EF4-FFF2-40B4-BE49-F238E27FC236}">
                <a16:creationId xmlns:a16="http://schemas.microsoft.com/office/drawing/2014/main" id="{FFEADEFC-6CB6-2641-888C-D8CE4B851546}"/>
              </a:ext>
            </a:extLst>
          </p:cNvPr>
          <p:cNvSpPr>
            <a:spLocks noGrp="1"/>
          </p:cNvSpPr>
          <p:nvPr>
            <p:ph sz="half" idx="1"/>
          </p:nvPr>
        </p:nvSpPr>
        <p:spPr>
          <a:xfrm>
            <a:off x="623635" y="3212976"/>
            <a:ext cx="10963473" cy="1048182"/>
          </a:xfrm>
        </p:spPr>
        <p:txBody>
          <a:bodyPr/>
          <a:lstStyle/>
          <a:p>
            <a:r>
              <a:rPr lang="zh-CN" altLang="en-US" sz="2000" dirty="0">
                <a:solidFill>
                  <a:srgbClr val="59595A"/>
                </a:solidFill>
              </a:rPr>
              <a:t>控制流原语语义设计首要服务于运行时系统的并发执行模型，与深度学习概念差异大；</a:t>
            </a:r>
            <a:endParaRPr lang="en-US" altLang="zh-CN" sz="2000" dirty="0">
              <a:solidFill>
                <a:srgbClr val="59595A"/>
              </a:solidFill>
            </a:endParaRPr>
          </a:p>
          <a:p>
            <a:r>
              <a:rPr lang="zh-CN" altLang="en-US" sz="2000" dirty="0">
                <a:solidFill>
                  <a:srgbClr val="59595A"/>
                </a:solidFill>
              </a:rPr>
              <a:t>对控制流原语进行再次封装，以控制流</a:t>
            </a:r>
            <a:r>
              <a:rPr lang="en-US" altLang="zh-CN" sz="2000" dirty="0">
                <a:solidFill>
                  <a:srgbClr val="59595A"/>
                </a:solidFill>
              </a:rPr>
              <a:t>API</a:t>
            </a:r>
            <a:r>
              <a:rPr lang="zh-CN" altLang="en-US" sz="2000" dirty="0">
                <a:solidFill>
                  <a:srgbClr val="59595A"/>
                </a:solidFill>
              </a:rPr>
              <a:t>的方式供前端用户使用，导致计算图复杂；</a:t>
            </a:r>
          </a:p>
        </p:txBody>
      </p:sp>
      <p:sp>
        <p:nvSpPr>
          <p:cNvPr id="13" name="内容占位符 2">
            <a:extLst>
              <a:ext uri="{FF2B5EF4-FFF2-40B4-BE49-F238E27FC236}">
                <a16:creationId xmlns:a16="http://schemas.microsoft.com/office/drawing/2014/main" id="{2BFE4CD6-77C2-1F41-B1E7-FFB3A5CF90A2}"/>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4" name="矩形 13">
            <a:extLst>
              <a:ext uri="{FF2B5EF4-FFF2-40B4-BE49-F238E27FC236}">
                <a16:creationId xmlns:a16="http://schemas.microsoft.com/office/drawing/2014/main" id="{152061A1-F580-A74D-B8EA-5FA9BA246BF5}"/>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5" name="虚尾箭头 14">
            <a:extLst>
              <a:ext uri="{FF2B5EF4-FFF2-40B4-BE49-F238E27FC236}">
                <a16:creationId xmlns:a16="http://schemas.microsoft.com/office/drawing/2014/main" id="{BC0254FD-4851-104E-A3A9-66D09F97AC08}"/>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EC1909DA-1839-D040-BBC4-D5CA68340F01}"/>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sp>
        <p:nvSpPr>
          <p:cNvPr id="17" name="矩形 16">
            <a:extLst>
              <a:ext uri="{FF2B5EF4-FFF2-40B4-BE49-F238E27FC236}">
                <a16:creationId xmlns:a16="http://schemas.microsoft.com/office/drawing/2014/main" id="{B72DE7BF-A3F3-5D4F-9ABF-F0EE8F30555D}"/>
              </a:ext>
            </a:extLst>
          </p:cNvPr>
          <p:cNvSpPr/>
          <p:nvPr/>
        </p:nvSpPr>
        <p:spPr>
          <a:xfrm>
            <a:off x="641544" y="2783687"/>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8" name="矩形 17">
            <a:extLst>
              <a:ext uri="{FF2B5EF4-FFF2-40B4-BE49-F238E27FC236}">
                <a16:creationId xmlns:a16="http://schemas.microsoft.com/office/drawing/2014/main" id="{2DEF4258-4788-9F45-9961-372F4BC029FE}"/>
              </a:ext>
            </a:extLst>
          </p:cNvPr>
          <p:cNvSpPr/>
          <p:nvPr/>
        </p:nvSpPr>
        <p:spPr>
          <a:xfrm>
            <a:off x="641544" y="448370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9" name="内容占位符 3">
            <a:extLst>
              <a:ext uri="{FF2B5EF4-FFF2-40B4-BE49-F238E27FC236}">
                <a16:creationId xmlns:a16="http://schemas.microsoft.com/office/drawing/2014/main" id="{31240D30-96FE-974C-835E-C0A645F35E4C}"/>
              </a:ext>
            </a:extLst>
          </p:cNvPr>
          <p:cNvSpPr txBox="1">
            <a:spLocks/>
          </p:cNvSpPr>
          <p:nvPr/>
        </p:nvSpPr>
        <p:spPr>
          <a:xfrm>
            <a:off x="671410" y="4993141"/>
            <a:ext cx="10963473"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rPr>
              <a:t>向计算图中引入控制流原语利于编译期得到全计算过程描述，发掘运行时效率提升点；</a:t>
            </a:r>
            <a:endParaRPr lang="en-US" altLang="zh-CN" sz="2000" dirty="0">
              <a:solidFill>
                <a:srgbClr val="59595A"/>
              </a:solidFill>
            </a:endParaRPr>
          </a:p>
          <a:p>
            <a:r>
              <a:rPr lang="zh-CN" altLang="en-US" sz="2000" dirty="0">
                <a:solidFill>
                  <a:srgbClr val="59595A"/>
                </a:solidFill>
              </a:rPr>
              <a:t>解耦宿主语言与执行过程，加速运行时执行效率；</a:t>
            </a:r>
          </a:p>
        </p:txBody>
      </p:sp>
    </p:spTree>
    <p:extLst>
      <p:ext uri="{BB962C8B-B14F-4D97-AF65-F5344CB8AC3E}">
        <p14:creationId xmlns:p14="http://schemas.microsoft.com/office/powerpoint/2010/main" val="28717028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7" name="矩形 6">
            <a:extLst>
              <a:ext uri="{FF2B5EF4-FFF2-40B4-BE49-F238E27FC236}">
                <a16:creationId xmlns:a16="http://schemas.microsoft.com/office/drawing/2014/main" id="{DB9BB7AD-81EC-7B4B-9A5E-54B3C3EF39D6}"/>
              </a:ext>
            </a:extLst>
          </p:cNvPr>
          <p:cNvSpPr/>
          <p:nvPr/>
        </p:nvSpPr>
        <p:spPr>
          <a:xfrm>
            <a:off x="1034157" y="3304357"/>
            <a:ext cx="6096000" cy="1510157"/>
          </a:xfrm>
          <a:prstGeom prst="rect">
            <a:avLst/>
          </a:prstGeom>
          <a:solidFill>
            <a:srgbClr val="374154"/>
          </a:solidFill>
        </p:spPr>
        <p:txBody>
          <a:bodyPr>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 -&gt; Tensor:</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a:lnSpc>
                <a:spcPct val="13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p:txBody>
      </p:sp>
      <p:pic>
        <p:nvPicPr>
          <p:cNvPr id="8" name="图片 7">
            <a:extLst>
              <a:ext uri="{FF2B5EF4-FFF2-40B4-BE49-F238E27FC236}">
                <a16:creationId xmlns:a16="http://schemas.microsoft.com/office/drawing/2014/main" id="{03836132-21C0-9145-9162-26F8BEE719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946" r="8394" b="14286"/>
          <a:stretch/>
        </p:blipFill>
        <p:spPr>
          <a:xfrm>
            <a:off x="1417861" y="1268760"/>
            <a:ext cx="5328592" cy="1728192"/>
          </a:xfrm>
          <a:prstGeom prst="rect">
            <a:avLst/>
          </a:prstGeom>
        </p:spPr>
      </p:pic>
      <p:sp>
        <p:nvSpPr>
          <p:cNvPr id="9" name="虚尾箭头 8">
            <a:extLst>
              <a:ext uri="{FF2B5EF4-FFF2-40B4-BE49-F238E27FC236}">
                <a16:creationId xmlns:a16="http://schemas.microsoft.com/office/drawing/2014/main" id="{C05C2B45-2220-A646-B440-EEA544650946}"/>
              </a:ext>
            </a:extLst>
          </p:cNvPr>
          <p:cNvSpPr/>
          <p:nvPr/>
        </p:nvSpPr>
        <p:spPr bwMode="auto">
          <a:xfrm rot="5400000">
            <a:off x="3821483" y="2801724"/>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虚尾箭头 10">
            <a:extLst>
              <a:ext uri="{FF2B5EF4-FFF2-40B4-BE49-F238E27FC236}">
                <a16:creationId xmlns:a16="http://schemas.microsoft.com/office/drawing/2014/main" id="{0C7DE9FC-5250-D543-B0E6-FFD5E857BE39}"/>
              </a:ext>
            </a:extLst>
          </p:cNvPr>
          <p:cNvSpPr/>
          <p:nvPr/>
        </p:nvSpPr>
        <p:spPr bwMode="auto">
          <a:xfrm rot="5400000">
            <a:off x="3821483" y="4800709"/>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2" name="组合 11">
            <a:extLst>
              <a:ext uri="{FF2B5EF4-FFF2-40B4-BE49-F238E27FC236}">
                <a16:creationId xmlns:a16="http://schemas.microsoft.com/office/drawing/2014/main" id="{DE21680B-DC9E-0848-8AB2-7397F5D204F0}"/>
              </a:ext>
            </a:extLst>
          </p:cNvPr>
          <p:cNvGrpSpPr/>
          <p:nvPr/>
        </p:nvGrpSpPr>
        <p:grpSpPr>
          <a:xfrm>
            <a:off x="1055461" y="5371922"/>
            <a:ext cx="5979024" cy="714811"/>
            <a:chOff x="2212220" y="4968632"/>
            <a:chExt cx="8278649" cy="989739"/>
          </a:xfrm>
        </p:grpSpPr>
        <p:grpSp>
          <p:nvGrpSpPr>
            <p:cNvPr id="13" name="组合 12">
              <a:extLst>
                <a:ext uri="{FF2B5EF4-FFF2-40B4-BE49-F238E27FC236}">
                  <a16:creationId xmlns:a16="http://schemas.microsoft.com/office/drawing/2014/main" id="{3856D78B-E072-CC4A-A17F-758ADC3BCACA}"/>
                </a:ext>
              </a:extLst>
            </p:cNvPr>
            <p:cNvGrpSpPr/>
            <p:nvPr/>
          </p:nvGrpSpPr>
          <p:grpSpPr>
            <a:xfrm>
              <a:off x="8208159" y="5096217"/>
              <a:ext cx="1016063" cy="821103"/>
              <a:chOff x="5853313" y="3449970"/>
              <a:chExt cx="2469002" cy="1995254"/>
            </a:xfrm>
          </p:grpSpPr>
          <p:pic>
            <p:nvPicPr>
              <p:cNvPr id="19" name="图片 18">
                <a:extLst>
                  <a:ext uri="{FF2B5EF4-FFF2-40B4-BE49-F238E27FC236}">
                    <a16:creationId xmlns:a16="http://schemas.microsoft.com/office/drawing/2014/main" id="{1A8B52B0-679C-4A4D-965F-E599E225F24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3313" y="3449970"/>
                <a:ext cx="2448273" cy="1440160"/>
              </a:xfrm>
              <a:prstGeom prst="rect">
                <a:avLst/>
              </a:prstGeom>
            </p:spPr>
          </p:pic>
          <p:pic>
            <p:nvPicPr>
              <p:cNvPr id="20" name="图片 19">
                <a:extLst>
                  <a:ext uri="{FF2B5EF4-FFF2-40B4-BE49-F238E27FC236}">
                    <a16:creationId xmlns:a16="http://schemas.microsoft.com/office/drawing/2014/main" id="{72FCF557-A40A-FA4E-8586-A2CED33631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42" y="4886547"/>
                <a:ext cx="2448273" cy="558677"/>
              </a:xfrm>
              <a:prstGeom prst="rect">
                <a:avLst/>
              </a:prstGeom>
            </p:spPr>
          </p:pic>
        </p:grpSp>
        <p:sp>
          <p:nvSpPr>
            <p:cNvPr id="14" name="矩形 13">
              <a:extLst>
                <a:ext uri="{FF2B5EF4-FFF2-40B4-BE49-F238E27FC236}">
                  <a16:creationId xmlns:a16="http://schemas.microsoft.com/office/drawing/2014/main" id="{5F8F89BD-8B66-B04E-A783-6A938E695977}"/>
                </a:ext>
              </a:extLst>
            </p:cNvPr>
            <p:cNvSpPr/>
            <p:nvPr/>
          </p:nvSpPr>
          <p:spPr bwMode="auto">
            <a:xfrm>
              <a:off x="2212220" y="4968632"/>
              <a:ext cx="8278649" cy="9897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pic>
          <p:nvPicPr>
            <p:cNvPr id="16" name="图片 15">
              <a:extLst>
                <a:ext uri="{FF2B5EF4-FFF2-40B4-BE49-F238E27FC236}">
                  <a16:creationId xmlns:a16="http://schemas.microsoft.com/office/drawing/2014/main" id="{A95ABDBA-8C51-CA46-9DCC-9798833131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20704" y="5136264"/>
              <a:ext cx="926261" cy="741007"/>
            </a:xfrm>
            <a:prstGeom prst="rect">
              <a:avLst/>
            </a:prstGeom>
          </p:spPr>
        </p:pic>
        <p:pic>
          <p:nvPicPr>
            <p:cNvPr id="17" name="图片 16">
              <a:extLst>
                <a:ext uri="{FF2B5EF4-FFF2-40B4-BE49-F238E27FC236}">
                  <a16:creationId xmlns:a16="http://schemas.microsoft.com/office/drawing/2014/main" id="{0D8E5AAC-03B0-E848-A92E-D2B77F1018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94138" y="5119418"/>
              <a:ext cx="736600" cy="774701"/>
            </a:xfrm>
            <a:prstGeom prst="rect">
              <a:avLst/>
            </a:prstGeom>
          </p:spPr>
        </p:pic>
        <p:pic>
          <p:nvPicPr>
            <p:cNvPr id="18" name="图片 17">
              <a:extLst>
                <a:ext uri="{FF2B5EF4-FFF2-40B4-BE49-F238E27FC236}">
                  <a16:creationId xmlns:a16="http://schemas.microsoft.com/office/drawing/2014/main" id="{ACCEA264-2354-2F42-8807-9DC248D19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0860" y="5112742"/>
              <a:ext cx="1400984" cy="788052"/>
            </a:xfrm>
            <a:prstGeom prst="rect">
              <a:avLst/>
            </a:prstGeom>
          </p:spPr>
        </p:pic>
      </p:grpSp>
      <p:sp>
        <p:nvSpPr>
          <p:cNvPr id="21" name="矩形 20">
            <a:extLst>
              <a:ext uri="{FF2B5EF4-FFF2-40B4-BE49-F238E27FC236}">
                <a16:creationId xmlns:a16="http://schemas.microsoft.com/office/drawing/2014/main" id="{35E69BD0-EA4D-6949-ABF9-029A8329073B}"/>
              </a:ext>
            </a:extLst>
          </p:cNvPr>
          <p:cNvSpPr/>
          <p:nvPr/>
        </p:nvSpPr>
        <p:spPr>
          <a:xfrm>
            <a:off x="7682555" y="1763411"/>
            <a:ext cx="4288353" cy="799642"/>
          </a:xfrm>
          <a:prstGeom prst="rect">
            <a:avLst/>
          </a:prstGeom>
        </p:spPr>
        <p:txBody>
          <a:bodyPr wrap="none">
            <a:spAutoFit/>
          </a:bodyPr>
          <a:lstStyle/>
          <a:p>
            <a:pPr algn="ctr">
              <a:lnSpc>
                <a:spcPct val="120000"/>
              </a:lnSpc>
            </a:pPr>
            <a:r>
              <a:rPr lang="en-US" altLang="zh-CN" sz="2000" dirty="0">
                <a:solidFill>
                  <a:srgbClr val="59595A"/>
                </a:solidFill>
                <a:latin typeface="+mj-ea"/>
                <a:ea typeface="+mj-ea"/>
              </a:rPr>
              <a:t>AI</a:t>
            </a:r>
            <a:r>
              <a:rPr lang="zh-CN" altLang="en-US" sz="2000" dirty="0">
                <a:solidFill>
                  <a:srgbClr val="59595A"/>
                </a:solidFill>
                <a:latin typeface="+mj-ea"/>
                <a:ea typeface="+mj-ea"/>
              </a:rPr>
              <a:t>框架不维护全局神经网络算法描述</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（计算图）</a:t>
            </a:r>
          </a:p>
        </p:txBody>
      </p:sp>
      <p:sp>
        <p:nvSpPr>
          <p:cNvPr id="22" name="矩形 21">
            <a:extLst>
              <a:ext uri="{FF2B5EF4-FFF2-40B4-BE49-F238E27FC236}">
                <a16:creationId xmlns:a16="http://schemas.microsoft.com/office/drawing/2014/main" id="{97D91A90-86E2-8A45-9DAB-BF549AEC8714}"/>
              </a:ext>
            </a:extLst>
          </p:cNvPr>
          <p:cNvSpPr/>
          <p:nvPr/>
        </p:nvSpPr>
        <p:spPr>
          <a:xfrm>
            <a:off x="8016397" y="3644589"/>
            <a:ext cx="3620670"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神经网络变成一段</a:t>
            </a:r>
            <a:r>
              <a:rPr lang="en-US" altLang="zh-CN" sz="2000" dirty="0">
                <a:solidFill>
                  <a:srgbClr val="59595A"/>
                </a:solidFill>
                <a:latin typeface="+mj-ea"/>
                <a:ea typeface="+mj-ea"/>
              </a:rPr>
              <a:t>Python</a:t>
            </a:r>
            <a:r>
              <a:rPr lang="zh-CN" altLang="en-US" sz="2000" dirty="0">
                <a:solidFill>
                  <a:srgbClr val="59595A"/>
                </a:solidFill>
                <a:latin typeface="+mj-ea"/>
                <a:ea typeface="+mj-ea"/>
              </a:rPr>
              <a:t>代码</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（模型即代码）</a:t>
            </a:r>
          </a:p>
        </p:txBody>
      </p:sp>
      <p:sp>
        <p:nvSpPr>
          <p:cNvPr id="23" name="矩形 22">
            <a:extLst>
              <a:ext uri="{FF2B5EF4-FFF2-40B4-BE49-F238E27FC236}">
                <a16:creationId xmlns:a16="http://schemas.microsoft.com/office/drawing/2014/main" id="{ED58D4F5-AE50-284B-B7B0-9898BB85D123}"/>
              </a:ext>
            </a:extLst>
          </p:cNvPr>
          <p:cNvSpPr/>
          <p:nvPr/>
        </p:nvSpPr>
        <p:spPr>
          <a:xfrm>
            <a:off x="8067277" y="5256642"/>
            <a:ext cx="3518912" cy="799642"/>
          </a:xfrm>
          <a:prstGeom prst="rect">
            <a:avLst/>
          </a:prstGeom>
        </p:spPr>
        <p:txBody>
          <a:bodyPr wrap="none">
            <a:spAutoFit/>
          </a:bodyPr>
          <a:lstStyle/>
          <a:p>
            <a:pPr algn="ctr">
              <a:lnSpc>
                <a:spcPct val="120000"/>
              </a:lnSpc>
            </a:pPr>
            <a:r>
              <a:rPr lang="zh-CN" altLang="en-US" sz="2000" dirty="0">
                <a:solidFill>
                  <a:srgbClr val="59595A"/>
                </a:solidFill>
                <a:latin typeface="+mj-ea"/>
                <a:ea typeface="+mj-ea"/>
              </a:rPr>
              <a:t>后端张量计算以库的形式提供</a:t>
            </a:r>
            <a:endParaRPr lang="en-US" altLang="zh-CN" sz="2000" dirty="0">
              <a:solidFill>
                <a:srgbClr val="59595A"/>
              </a:solidFill>
              <a:latin typeface="+mj-ea"/>
              <a:ea typeface="+mj-ea"/>
            </a:endParaRPr>
          </a:p>
          <a:p>
            <a:pPr algn="ctr">
              <a:lnSpc>
                <a:spcPct val="120000"/>
              </a:lnSpc>
            </a:pPr>
            <a:r>
              <a:rPr lang="zh-CN" altLang="en-US" sz="2000" dirty="0">
                <a:solidFill>
                  <a:srgbClr val="59595A"/>
                </a:solidFill>
                <a:latin typeface="+mj-ea"/>
                <a:ea typeface="+mj-ea"/>
              </a:rPr>
              <a:t>使能芯片执行计算</a:t>
            </a:r>
          </a:p>
        </p:txBody>
      </p:sp>
    </p:spTree>
    <p:extLst>
      <p:ext uri="{BB962C8B-B14F-4D97-AF65-F5344CB8AC3E}">
        <p14:creationId xmlns:p14="http://schemas.microsoft.com/office/powerpoint/2010/main" val="499115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动态图：复用宿主语言控制流语句</a:t>
            </a:r>
            <a:endParaRPr kumimoji="1" lang="zh-CN" altLang="en-US" sz="2800" dirty="0"/>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116631"/>
            <a:ext cx="2844316" cy="1008113"/>
          </a:xfrm>
          <a:prstGeom prst="rect">
            <a:avLst/>
          </a:prstGeom>
        </p:spPr>
      </p:pic>
      <p:sp>
        <p:nvSpPr>
          <p:cNvPr id="3" name="矩形 2">
            <a:extLst>
              <a:ext uri="{FF2B5EF4-FFF2-40B4-BE49-F238E27FC236}">
                <a16:creationId xmlns:a16="http://schemas.microsoft.com/office/drawing/2014/main" id="{F254094B-6A27-3B4A-A2FF-BE85B9FD2540}"/>
              </a:ext>
            </a:extLst>
          </p:cNvPr>
          <p:cNvSpPr/>
          <p:nvPr/>
        </p:nvSpPr>
        <p:spPr>
          <a:xfrm>
            <a:off x="691989" y="1988840"/>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用户能够自由地使用前端宿主的控制流语言，即时输出张量计算的求值结</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定义神经网络计算就像是编写真正的程序</a:t>
            </a:r>
            <a:endParaRPr lang="en-US" altLang="zh-CN" sz="2000" kern="0" dirty="0">
              <a:solidFill>
                <a:srgbClr val="59595A"/>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4F84E23-021E-4145-A479-038187F8B007}"/>
              </a:ext>
            </a:extLst>
          </p:cNvPr>
          <p:cNvSpPr/>
          <p:nvPr/>
        </p:nvSpPr>
        <p:spPr>
          <a:xfrm>
            <a:off x="691989" y="3413574"/>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0" name="矩形 9">
            <a:extLst>
              <a:ext uri="{FF2B5EF4-FFF2-40B4-BE49-F238E27FC236}">
                <a16:creationId xmlns:a16="http://schemas.microsoft.com/office/drawing/2014/main" id="{D358223F-7453-ED46-B2F1-0224496818A9}"/>
              </a:ext>
            </a:extLst>
          </p:cNvPr>
          <p:cNvSpPr/>
          <p:nvPr/>
        </p:nvSpPr>
        <p:spPr>
          <a:xfrm>
            <a:off x="691989" y="1556792"/>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5" name="矩形 4">
            <a:extLst>
              <a:ext uri="{FF2B5EF4-FFF2-40B4-BE49-F238E27FC236}">
                <a16:creationId xmlns:a16="http://schemas.microsoft.com/office/drawing/2014/main" id="{90D8B270-C429-184A-A7B6-CA6C82B8C391}"/>
              </a:ext>
            </a:extLst>
          </p:cNvPr>
          <p:cNvSpPr/>
          <p:nvPr/>
        </p:nvSpPr>
        <p:spPr>
          <a:xfrm>
            <a:off x="691989" y="3904503"/>
            <a:ext cx="8377293" cy="1422890"/>
          </a:xfrm>
          <a:prstGeom prst="rect">
            <a:avLst/>
          </a:prstGeom>
        </p:spPr>
        <p:txBody>
          <a:bodyPr wrap="non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用户易于滥用前端语言特性，带来复杂的性能问题</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执行流会在语言边界来回跳转，带来严重运行时开销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控制流和数据流被严格地隔离在前端语言和后端语言，跨语言优化困难</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8698588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lang="zh-CN" altLang="en-US" sz="2800" dirty="0"/>
              <a:t>静态图：源码解析对计算图展开和转换子图</a:t>
            </a:r>
            <a:endParaRPr kumimoji="1" lang="zh-CN" altLang="en-US" sz="2800" dirty="0"/>
          </a:p>
        </p:txBody>
      </p:sp>
      <p:pic>
        <p:nvPicPr>
          <p:cNvPr id="8" name="图片 7">
            <a:extLst>
              <a:ext uri="{FF2B5EF4-FFF2-40B4-BE49-F238E27FC236}">
                <a16:creationId xmlns:a16="http://schemas.microsoft.com/office/drawing/2014/main" id="{4652786C-ECB2-1742-BD96-7B6EB7495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773" y="0"/>
            <a:ext cx="2304255" cy="1296144"/>
          </a:xfrm>
          <a:prstGeom prst="rect">
            <a:avLst/>
          </a:prstGeom>
        </p:spPr>
      </p:pic>
      <p:sp>
        <p:nvSpPr>
          <p:cNvPr id="12" name="内容占位符 2">
            <a:extLst>
              <a:ext uri="{FF2B5EF4-FFF2-40B4-BE49-F238E27FC236}">
                <a16:creationId xmlns:a16="http://schemas.microsoft.com/office/drawing/2014/main" id="{C67593C7-2AE9-7949-A8CE-1699FD96C111}"/>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计算图能够表达的控制直接展开，如</a:t>
            </a:r>
            <a:r>
              <a:rPr lang="en-US" altLang="zh-CN" sz="2000" dirty="0">
                <a:solidFill>
                  <a:srgbClr val="59595A"/>
                </a:solidFill>
                <a:latin typeface="+mj-ea"/>
                <a:ea typeface="+mj-ea"/>
              </a:rPr>
              <a:t>for(xxx)</a:t>
            </a:r>
            <a:r>
              <a:rPr lang="zh-CN" altLang="en-US" sz="2000" dirty="0">
                <a:solidFill>
                  <a:srgbClr val="59595A"/>
                </a:solidFill>
                <a:latin typeface="+mj-ea"/>
                <a:ea typeface="+mj-ea"/>
              </a:rPr>
              <a:t>展开成带顺序的计算图；</a:t>
            </a:r>
            <a:endParaRPr lang="en-US" altLang="zh-CN" sz="2000" dirty="0">
              <a:solidFill>
                <a:srgbClr val="59595A"/>
              </a:solidFill>
              <a:latin typeface="+mj-ea"/>
              <a:ea typeface="+mj-ea"/>
            </a:endParaRPr>
          </a:p>
          <a:p>
            <a:r>
              <a:rPr kumimoji="1" lang="zh-CN" altLang="en-US" sz="2000" dirty="0">
                <a:solidFill>
                  <a:srgbClr val="59595A"/>
                </a:solidFill>
                <a:latin typeface="+mj-ea"/>
                <a:ea typeface="+mj-ea"/>
              </a:rPr>
              <a:t>通过创建子图进行表示，运行时时候动态选择子图执行，如 </a:t>
            </a:r>
            <a:r>
              <a:rPr kumimoji="1" lang="en-US" altLang="zh-CN" sz="2000" dirty="0">
                <a:solidFill>
                  <a:srgbClr val="59595A"/>
                </a:solidFill>
                <a:latin typeface="+mj-ea"/>
                <a:ea typeface="+mj-ea"/>
              </a:rPr>
              <a:t>if</a:t>
            </a:r>
            <a:r>
              <a:rPr kumimoji="1" lang="zh-CN" altLang="en-US" sz="2000" dirty="0">
                <a:solidFill>
                  <a:srgbClr val="59595A"/>
                </a:solidFill>
                <a:latin typeface="+mj-ea"/>
                <a:ea typeface="+mj-ea"/>
              </a:rPr>
              <a:t> </a:t>
            </a:r>
            <a:r>
              <a:rPr kumimoji="1" lang="en-US" altLang="zh-CN" sz="2000" dirty="0">
                <a:solidFill>
                  <a:srgbClr val="59595A"/>
                </a:solidFill>
                <a:latin typeface="+mj-ea"/>
                <a:ea typeface="+mj-ea"/>
              </a:rPr>
              <a:t>else</a:t>
            </a:r>
            <a:r>
              <a:rPr kumimoji="1" lang="zh-CN" altLang="en-US" sz="2000" dirty="0">
                <a:solidFill>
                  <a:srgbClr val="59595A"/>
                </a:solidFill>
                <a:latin typeface="+mj-ea"/>
                <a:ea typeface="+mj-ea"/>
              </a:rPr>
              <a:t>；</a:t>
            </a:r>
          </a:p>
        </p:txBody>
      </p:sp>
      <p:sp>
        <p:nvSpPr>
          <p:cNvPr id="13" name="矩形 12">
            <a:extLst>
              <a:ext uri="{FF2B5EF4-FFF2-40B4-BE49-F238E27FC236}">
                <a16:creationId xmlns:a16="http://schemas.microsoft.com/office/drawing/2014/main" id="{70738546-0689-4B45-A512-245E4D52107C}"/>
              </a:ext>
            </a:extLst>
          </p:cNvPr>
          <p:cNvSpPr/>
          <p:nvPr/>
        </p:nvSpPr>
        <p:spPr>
          <a:xfrm>
            <a:off x="691989" y="3043839"/>
            <a:ext cx="10518960" cy="142289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用户能够一定程度自由地使用前端宿主的控制流语言；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微软雅黑" pitchFamily="34" charset="-122"/>
                <a:ea typeface="微软雅黑" pitchFamily="34" charset="-122"/>
              </a:rPr>
              <a:t>解耦宿主语言与执行过程，加速运行时执行效率；</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计算图在编译期得到全计算过程描述，发掘运行时效率提升点；</a:t>
            </a:r>
            <a:endParaRPr lang="en-US" altLang="zh-CN" sz="2000" kern="0" dirty="0">
              <a:solidFill>
                <a:srgbClr val="59595A"/>
              </a:solidFill>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42FBC450-E3F1-BC43-B46D-2560C1D93DB6}"/>
              </a:ext>
            </a:extLst>
          </p:cNvPr>
          <p:cNvSpPr/>
          <p:nvPr/>
        </p:nvSpPr>
        <p:spPr>
          <a:xfrm>
            <a:off x="691989" y="4757082"/>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5" name="矩形 14">
            <a:extLst>
              <a:ext uri="{FF2B5EF4-FFF2-40B4-BE49-F238E27FC236}">
                <a16:creationId xmlns:a16="http://schemas.microsoft.com/office/drawing/2014/main" id="{A82BBB19-27F2-614E-87B4-867C08F13661}"/>
              </a:ext>
            </a:extLst>
          </p:cNvPr>
          <p:cNvSpPr/>
          <p:nvPr/>
        </p:nvSpPr>
        <p:spPr>
          <a:xfrm>
            <a:off x="691989" y="261179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6" name="矩形 15">
            <a:extLst>
              <a:ext uri="{FF2B5EF4-FFF2-40B4-BE49-F238E27FC236}">
                <a16:creationId xmlns:a16="http://schemas.microsoft.com/office/drawing/2014/main" id="{5C2F5F28-0D08-C44F-917F-093CCF654FF5}"/>
              </a:ext>
            </a:extLst>
          </p:cNvPr>
          <p:cNvSpPr/>
          <p:nvPr/>
        </p:nvSpPr>
        <p:spPr>
          <a:xfrm>
            <a:off x="691989" y="5204079"/>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硬件不支持控制方式下，执行流会仍然会在语言边界跳转，带来运行时开销；</a:t>
            </a:r>
            <a:endParaRPr lang="en-US" altLang="zh-CN" sz="2000" kern="0" dirty="0">
              <a:solidFill>
                <a:srgbClr val="59595A"/>
              </a:solidFill>
              <a:latin typeface="微软雅黑" pitchFamily="34" charset="-122"/>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微软雅黑" pitchFamily="34" charset="-122"/>
                <a:ea typeface="微软雅黑" pitchFamily="34" charset="-122"/>
              </a:rPr>
              <a:t>部分宿主的控制流语言不能表示，带有一定约束性；</a:t>
            </a:r>
            <a:endParaRPr lang="en-US" altLang="zh-CN" sz="2000" kern="0" dirty="0">
              <a:solidFill>
                <a:srgbClr val="59595A"/>
              </a:solidFill>
              <a:latin typeface="微软雅黑" pitchFamily="34" charset="-122"/>
              <a:ea typeface="微软雅黑" pitchFamily="34" charset="-122"/>
            </a:endParaRPr>
          </a:p>
        </p:txBody>
      </p:sp>
    </p:spTree>
    <p:extLst>
      <p:ext uri="{BB962C8B-B14F-4D97-AF65-F5344CB8AC3E}">
        <p14:creationId xmlns:p14="http://schemas.microsoft.com/office/powerpoint/2010/main" val="194954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Tree>
    <p:extLst>
      <p:ext uri="{BB962C8B-B14F-4D97-AF65-F5344CB8AC3E}">
        <p14:creationId xmlns:p14="http://schemas.microsoft.com/office/powerpoint/2010/main" val="957711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03679"/>
            <a:ext cx="10963473" cy="961225"/>
          </a:xfrm>
        </p:spPr>
        <p:txBody>
          <a:bodyPr/>
          <a:lstStyle/>
          <a:p>
            <a:r>
              <a:rPr lang="zh-CN" altLang="en-US" sz="2000" b="1" dirty="0">
                <a:solidFill>
                  <a:srgbClr val="59595A"/>
                </a:solidFill>
              </a:rPr>
              <a:t>基于追踪</a:t>
            </a:r>
            <a:r>
              <a:rPr lang="en-US" altLang="zh-CN" sz="2000" b="1" dirty="0">
                <a:solidFill>
                  <a:srgbClr val="59595A"/>
                </a:solidFill>
              </a:rPr>
              <a:t>Trace</a:t>
            </a:r>
            <a:r>
              <a:rPr lang="zh-CN" altLang="en-US" sz="2000" b="1" dirty="0">
                <a:solidFill>
                  <a:srgbClr val="59595A"/>
                </a:solidFill>
              </a:rPr>
              <a:t>：</a:t>
            </a:r>
            <a:r>
              <a:rPr lang="zh-CN" altLang="en-US" sz="2000" dirty="0">
                <a:solidFill>
                  <a:srgbClr val="59595A"/>
                </a:solidFill>
              </a:rPr>
              <a:t>直接执行用户代码，记录下算子调用序列，将算子调用序列保存为静态图，执行中脱离前端语言环境，由运行时按照静态图逻辑执行；</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r>
              <a:rPr lang="zh-CN" altLang="en-US" sz="2000" kern="0" dirty="0">
                <a:solidFill>
                  <a:srgbClr val="59595A"/>
                </a:solidFill>
                <a:latin typeface="+mj-ea"/>
                <a:ea typeface="+mj-ea"/>
              </a:rPr>
              <a:t>；</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mj-ea"/>
                <a:ea typeface="+mj-ea"/>
              </a:rPr>
              <a:t>执行场景受限，</a:t>
            </a:r>
            <a:r>
              <a:rPr lang="zh-CN" altLang="en-US" sz="2000" dirty="0">
                <a:solidFill>
                  <a:srgbClr val="59595A"/>
                </a:solidFill>
                <a:latin typeface="+mj-ea"/>
                <a:ea typeface="+mj-ea"/>
              </a:rPr>
              <a:t>只能保留程序有限执行轨迹并线性化，静态图失去源程序完整控制结构；</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40804638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15" name="矩形 14">
            <a:extLst>
              <a:ext uri="{FF2B5EF4-FFF2-40B4-BE49-F238E27FC236}">
                <a16:creationId xmlns:a16="http://schemas.microsoft.com/office/drawing/2014/main" id="{56A93EC5-B08A-9948-BFAD-0A7F942616A9}"/>
              </a:ext>
            </a:extLst>
          </p:cNvPr>
          <p:cNvSpPr/>
          <p:nvPr/>
        </p:nvSpPr>
        <p:spPr>
          <a:xfrm>
            <a:off x="466073" y="2996952"/>
            <a:ext cx="4190942" cy="2955168"/>
          </a:xfrm>
          <a:prstGeom prst="rect">
            <a:avLst/>
          </a:prstGeom>
          <a:solidFill>
            <a:srgbClr val="374154"/>
          </a:solidFill>
        </p:spPr>
        <p:txBody>
          <a:bodyPr wrap="square">
            <a:spAutoFit/>
          </a:bodyPr>
          <a:lstStyle/>
          <a:p>
            <a:pPr>
              <a:lnSpc>
                <a:spcPct val="120000"/>
              </a:lnSpc>
            </a:pP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a:t>
            </a:r>
          </a:p>
          <a:p>
            <a:pPr marL="357188" lvl="1">
              <a:lnSpc>
                <a:spcPct val="12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marL="357188" lvl="1">
              <a:lnSpc>
                <a:spcPct val="12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marL="357188" lvl="1">
              <a:lnSpc>
                <a:spcPct val="12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a:p>
            <a:pPr>
              <a:lnSpc>
                <a:spcPct val="120000"/>
              </a:lnSpc>
            </a:pPr>
            <a:br>
              <a:rPr lang="en-US" altLang="zh-CN" sz="1200" dirty="0">
                <a:solidFill>
                  <a:srgbClr val="D4D4D4"/>
                </a:solidFill>
                <a:latin typeface="Menlo" panose="020B0609030804020204" pitchFamily="49" charset="0"/>
              </a:rPr>
            </a:b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a:t>
            </a:r>
            <a:r>
              <a:rPr lang="en-US" altLang="zh-CN" sz="1200" dirty="0">
                <a:solidFill>
                  <a:srgbClr val="D4D4D4"/>
                </a:solidFill>
                <a:latin typeface="Menlo" panose="020B0609030804020204" pitchFamily="49" charset="0"/>
              </a:rPr>
              <a:t>: Tensor:</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for</a:t>
            </a:r>
            <a:r>
              <a:rPr lang="en-US" altLang="zh-CN" sz="1200" dirty="0">
                <a:solidFill>
                  <a:srgbClr val="D4D4D4"/>
                </a:solidFill>
                <a:latin typeface="Menlo" panose="020B0609030804020204" pitchFamily="49" charset="0"/>
              </a:rPr>
              <a:t> i </a:t>
            </a:r>
            <a:r>
              <a:rPr lang="en-US" altLang="zh-CN" sz="1200" dirty="0">
                <a:solidFill>
                  <a:srgbClr val="C586C0"/>
                </a:solidFill>
                <a:latin typeface="Menlo" panose="020B0609030804020204" pitchFamily="49" charset="0"/>
              </a:rPr>
              <a:t>in</a:t>
            </a:r>
            <a:r>
              <a:rPr lang="en-US" altLang="zh-CN" sz="1200" dirty="0">
                <a:solidFill>
                  <a:srgbClr val="D4D4D4"/>
                </a:solidFill>
                <a:latin typeface="Menlo" panose="020B0609030804020204" pitchFamily="49" charset="0"/>
              </a:rPr>
              <a:t> </a:t>
            </a:r>
            <a:r>
              <a:rPr lang="en-US" altLang="zh-CN" sz="1200" dirty="0" err="1">
                <a:solidFill>
                  <a:srgbClr val="D4D4D4"/>
                </a:solidFill>
                <a:latin typeface="Menlo" panose="020B0609030804020204" pitchFamily="49" charset="0"/>
              </a:rPr>
              <a:t>torch.range</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i</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endParaRPr lang="en-US" altLang="zh-CN" sz="1200" b="0" dirty="0">
              <a:solidFill>
                <a:srgbClr val="D4D4D4"/>
              </a:solidFill>
              <a:effectLst/>
              <a:latin typeface="Menlo" panose="020B0609030804020204" pitchFamily="49" charset="0"/>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5"/>
          <a:stretch>
            <a:fillRect/>
          </a:stretch>
        </p:blipFill>
        <p:spPr>
          <a:xfrm>
            <a:off x="4946253" y="3074319"/>
            <a:ext cx="6912768" cy="2808312"/>
          </a:xfrm>
          <a:prstGeom prst="rect">
            <a:avLst/>
          </a:prstGeom>
        </p:spPr>
      </p:pic>
    </p:spTree>
    <p:extLst>
      <p:ext uri="{BB962C8B-B14F-4D97-AF65-F5344CB8AC3E}">
        <p14:creationId xmlns:p14="http://schemas.microsoft.com/office/powerpoint/2010/main" val="171545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rPr>
              <a:t>基于源代码解析：</a:t>
            </a:r>
            <a:r>
              <a:rPr lang="zh-CN" altLang="en-US" sz="2000" dirty="0">
                <a:solidFill>
                  <a:srgbClr val="59595A"/>
                </a:solidFill>
              </a:rPr>
              <a:t>以宿主语言的抽象语法树（</a:t>
            </a:r>
            <a:r>
              <a:rPr lang="en-US" altLang="zh-CN" sz="2000" dirty="0">
                <a:solidFill>
                  <a:srgbClr val="59595A"/>
                </a:solidFill>
              </a:rPr>
              <a:t>AST</a:t>
            </a:r>
            <a:r>
              <a:rPr lang="zh-CN" altLang="en-US" sz="2000" dirty="0">
                <a:solidFill>
                  <a:srgbClr val="59595A"/>
                </a:solidFill>
              </a:rPr>
              <a:t>）为输入，转化为内部语法树，经过别名分析，</a:t>
            </a:r>
            <a:r>
              <a:rPr lang="en-US" altLang="zh-CN" sz="2000" dirty="0">
                <a:solidFill>
                  <a:srgbClr val="59595A"/>
                </a:solidFill>
              </a:rPr>
              <a:t>SSA</a:t>
            </a:r>
            <a:r>
              <a:rPr lang="zh-CN" altLang="en-US" sz="2000" dirty="0">
                <a:solidFill>
                  <a:srgbClr val="59595A"/>
                </a:solidFill>
              </a:rPr>
              <a:t>（</a:t>
            </a:r>
            <a:r>
              <a:rPr lang="en-US" altLang="zh-CN" sz="2000" dirty="0">
                <a:solidFill>
                  <a:srgbClr val="59595A"/>
                </a:solidFill>
              </a:rPr>
              <a:t>static single value assignment</a:t>
            </a:r>
            <a:r>
              <a:rPr lang="zh-CN" altLang="en-US" sz="2000" dirty="0">
                <a:solidFill>
                  <a:srgbClr val="59595A"/>
                </a:solidFill>
              </a:rPr>
              <a:t>），类型推断等</a:t>
            </a:r>
            <a:r>
              <a:rPr lang="en-US" altLang="zh-CN" sz="2000" dirty="0">
                <a:solidFill>
                  <a:srgbClr val="59595A"/>
                </a:solidFill>
              </a:rPr>
              <a:t>Pass</a:t>
            </a:r>
            <a:r>
              <a:rPr lang="zh-CN" altLang="en-US" sz="2000" dirty="0">
                <a:solidFill>
                  <a:srgbClr val="59595A"/>
                </a:solidFill>
              </a:rPr>
              <a:t>，转换为计算图表示；</a:t>
            </a: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能够更广泛地支持宿主语言中的各种动态控制流语句</a:t>
            </a:r>
            <a:endParaRPr lang="en-US" altLang="zh-CN" sz="2000" kern="0" dirty="0">
              <a:solidFill>
                <a:srgbClr val="59595A"/>
              </a:solidFill>
              <a:latin typeface="+mj-ea"/>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后端实现和硬件实现会对静态图表示进行限制和约束，多硬件需要切分多后端执行逻辑；</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宿主语言的控制流语句并不总是能成功映射到后端运行时系统的静态图表示；</a:t>
            </a:r>
            <a:endParaRPr lang="en-US" altLang="zh-CN" sz="2000" dirty="0">
              <a:solidFill>
                <a:srgbClr val="59595A"/>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mj-ea"/>
                <a:ea typeface="+mj-ea"/>
              </a:rPr>
              <a:t>遇到过度灵活的动态控制流语句，运行时会退回到由前端语言跨语言调用驱动后端执行；</a:t>
            </a:r>
            <a:endParaRPr lang="en-US" altLang="zh-CN" sz="2000" kern="0" dirty="0">
              <a:solidFill>
                <a:srgbClr val="59595A"/>
              </a:solidFill>
              <a:latin typeface="+mj-ea"/>
              <a:ea typeface="+mj-ea"/>
            </a:endParaRPr>
          </a:p>
        </p:txBody>
      </p:sp>
    </p:spTree>
    <p:extLst>
      <p:ext uri="{BB962C8B-B14F-4D97-AF65-F5344CB8AC3E}">
        <p14:creationId xmlns:p14="http://schemas.microsoft.com/office/powerpoint/2010/main" val="3862848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59595A"/>
                </a:solidFill>
              </a:rPr>
              <a:t>控制流采用不同设计，</a:t>
            </a:r>
            <a:r>
              <a:rPr lang="en-US" altLang="zh-CN" sz="2000" dirty="0">
                <a:solidFill>
                  <a:srgbClr val="59595A"/>
                </a:solidFill>
              </a:rPr>
              <a:t>AI</a:t>
            </a:r>
            <a:r>
              <a:rPr lang="zh-CN" altLang="en-US" sz="2000" dirty="0">
                <a:solidFill>
                  <a:srgbClr val="59595A"/>
                </a:solidFill>
              </a:rPr>
              <a:t>框架为声明式编程的静态图，以及命令式编程的动态图；</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静态图统一</a:t>
            </a:r>
            <a:r>
              <a:rPr lang="en-US" altLang="zh-CN" sz="2000" dirty="0">
                <a:solidFill>
                  <a:srgbClr val="59595A"/>
                </a:solidFill>
              </a:rPr>
              <a:t>DL</a:t>
            </a:r>
            <a:r>
              <a:rPr lang="zh-CN" altLang="en-US" sz="2000" dirty="0">
                <a:solidFill>
                  <a:srgbClr val="59595A"/>
                </a:solidFill>
              </a:rPr>
              <a:t>表示利于编译优化和执行加速，但是灵活性和易用性受限；</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动态图灵活复用宿主语言中的控制流原语，但是缺乏性能优化阶段；</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基于追踪</a:t>
            </a:r>
            <a:r>
              <a:rPr lang="en-US" altLang="zh-CN" sz="2000" dirty="0">
                <a:solidFill>
                  <a:srgbClr val="59595A"/>
                </a:solidFill>
              </a:rPr>
              <a:t>Trace</a:t>
            </a:r>
            <a:r>
              <a:rPr lang="zh-CN" altLang="en-US" sz="2000" dirty="0">
                <a:solidFill>
                  <a:srgbClr val="59595A"/>
                </a:solidFill>
              </a:rPr>
              <a:t>或基于源代码解析可将动态图转换为静态图，兼顾易用性和性能；</a:t>
            </a:r>
            <a:endParaRPr lang="en-US" altLang="zh-CN" sz="2000" dirty="0">
              <a:solidFill>
                <a:srgbClr val="59595A"/>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图的调度和执行：图优化 </a:t>
            </a:r>
            <a:r>
              <a:rPr lang="en-US" altLang="zh-CN" sz="2000" dirty="0">
                <a:solidFill>
                  <a:schemeClr val="bg2"/>
                </a:solidFill>
              </a:rPr>
              <a:t>–</a:t>
            </a:r>
            <a:r>
              <a:rPr lang="zh-CN" altLang="en-US" sz="2000" dirty="0">
                <a:solidFill>
                  <a:schemeClr val="bg2"/>
                </a:solidFill>
              </a:rPr>
              <a:t> 图调度与执行</a:t>
            </a:r>
            <a:endParaRPr lang="en-US" altLang="zh-CN" sz="2000" dirty="0">
              <a:solidFill>
                <a:schemeClr val="bg2"/>
              </a:solidFill>
            </a:endParaRPr>
          </a:p>
          <a:p>
            <a:pPr lvl="1"/>
            <a:r>
              <a:rPr lang="zh-CN" altLang="en-US" sz="2000" dirty="0">
                <a:solidFill>
                  <a:srgbClr val="59595A"/>
                </a:solidFill>
              </a:rPr>
              <a:t>图与控制流：控制流 </a:t>
            </a:r>
            <a:r>
              <a:rPr lang="en-US" altLang="zh-CN" sz="2000" dirty="0">
                <a:solidFill>
                  <a:srgbClr val="59595A"/>
                </a:solidFill>
              </a:rPr>
              <a:t>–</a:t>
            </a:r>
            <a:r>
              <a:rPr lang="zh-CN" altLang="en-US" sz="2000" dirty="0">
                <a:solidFill>
                  <a:srgbClr val="59595A"/>
                </a:solidFill>
              </a:rPr>
              <a:t> 动态图 </a:t>
            </a:r>
            <a:r>
              <a:rPr lang="en-US" altLang="zh-CN" sz="2000" dirty="0">
                <a:solidFill>
                  <a:srgbClr val="59595A"/>
                </a:solidFill>
              </a:rPr>
              <a:t>–</a:t>
            </a:r>
            <a:r>
              <a:rPr lang="zh-CN" altLang="en-US" sz="2000" dirty="0">
                <a:solidFill>
                  <a:srgbClr val="59595A"/>
                </a:solidFill>
              </a:rPr>
              <a:t> 静态图 </a:t>
            </a:r>
            <a:r>
              <a:rPr lang="en-US" altLang="zh-CN" sz="2000" dirty="0">
                <a:solidFill>
                  <a:srgbClr val="59595A"/>
                </a:solidFill>
              </a:rPr>
              <a:t>–</a:t>
            </a:r>
            <a:r>
              <a:rPr lang="zh-CN" altLang="en-US" sz="2000" dirty="0">
                <a:solidFill>
                  <a:srgbClr val="59595A"/>
                </a:solidFill>
              </a:rPr>
              <a:t> 动静统一</a:t>
            </a:r>
            <a:endParaRPr lang="en-US" altLang="zh-CN" sz="2000" dirty="0">
              <a:solidFill>
                <a:srgbClr val="59595A"/>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6FD1D-64FB-EF4C-9B6D-539466BB3C98}"/>
              </a:ext>
            </a:extLst>
          </p:cNvPr>
          <p:cNvSpPr>
            <a:spLocks noGrp="1"/>
          </p:cNvSpPr>
          <p:nvPr>
            <p:ph type="title"/>
          </p:nvPr>
        </p:nvSpPr>
        <p:spPr/>
        <p:txBody>
          <a:bodyPr/>
          <a:lstStyle/>
          <a:p>
            <a:r>
              <a:rPr kumimoji="1" lang="en-US" altLang="zh-CN" sz="2800" dirty="0"/>
              <a:t>AI</a:t>
            </a:r>
            <a:r>
              <a:rPr kumimoji="1" lang="zh-CN" altLang="en-US" sz="2800" dirty="0"/>
              <a:t>框架：可编程系统</a:t>
            </a:r>
          </a:p>
        </p:txBody>
      </p:sp>
      <p:grpSp>
        <p:nvGrpSpPr>
          <p:cNvPr id="4" name="组合 3">
            <a:extLst>
              <a:ext uri="{FF2B5EF4-FFF2-40B4-BE49-F238E27FC236}">
                <a16:creationId xmlns:a16="http://schemas.microsoft.com/office/drawing/2014/main" id="{6D918D22-3D1D-254C-BDDB-1288BEB66C63}"/>
              </a:ext>
            </a:extLst>
          </p:cNvPr>
          <p:cNvGrpSpPr/>
          <p:nvPr/>
        </p:nvGrpSpPr>
        <p:grpSpPr>
          <a:xfrm>
            <a:off x="1417861" y="1772816"/>
            <a:ext cx="9073008" cy="741008"/>
            <a:chOff x="1633885" y="1955666"/>
            <a:chExt cx="9073008" cy="741008"/>
          </a:xfrm>
        </p:grpSpPr>
        <p:sp>
          <p:nvSpPr>
            <p:cNvPr id="5" name="矩形 4">
              <a:extLst>
                <a:ext uri="{FF2B5EF4-FFF2-40B4-BE49-F238E27FC236}">
                  <a16:creationId xmlns:a16="http://schemas.microsoft.com/office/drawing/2014/main" id="{B610FD20-4064-BB4A-8513-F6E780BA8846}"/>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196A45D2-EFC8-134C-9A0C-A262C46CBC35}"/>
                </a:ext>
              </a:extLst>
            </p:cNvPr>
            <p:cNvSpPr/>
            <p:nvPr/>
          </p:nvSpPr>
          <p:spPr>
            <a:xfrm>
              <a:off x="1769264" y="2126115"/>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算法应用</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68F799C-2839-564E-BED3-F2D3EC56519D}"/>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8" name="矩形 7">
              <a:extLst>
                <a:ext uri="{FF2B5EF4-FFF2-40B4-BE49-F238E27FC236}">
                  <a16:creationId xmlns:a16="http://schemas.microsoft.com/office/drawing/2014/main" id="{C2F404E3-4FDA-124E-A3B0-A61581F615A7}"/>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9" name="矩形 8">
              <a:extLst>
                <a:ext uri="{FF2B5EF4-FFF2-40B4-BE49-F238E27FC236}">
                  <a16:creationId xmlns:a16="http://schemas.microsoft.com/office/drawing/2014/main" id="{4978AD8B-09F1-C24E-8A31-85A65B6E91EF}"/>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0" name="矩形 9">
              <a:extLst>
                <a:ext uri="{FF2B5EF4-FFF2-40B4-BE49-F238E27FC236}">
                  <a16:creationId xmlns:a16="http://schemas.microsoft.com/office/drawing/2014/main" id="{5F1237EE-71AA-464B-BF9B-2629ADC3525F}"/>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11" name="矩形 10">
              <a:extLst>
                <a:ext uri="{FF2B5EF4-FFF2-40B4-BE49-F238E27FC236}">
                  <a16:creationId xmlns:a16="http://schemas.microsoft.com/office/drawing/2014/main" id="{D5203AEF-F521-5B40-9DD3-E903448FACCE}"/>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7A1095D2-D4C5-7347-867D-C36EB7FE21D3}"/>
              </a:ext>
            </a:extLst>
          </p:cNvPr>
          <p:cNvGrpSpPr/>
          <p:nvPr/>
        </p:nvGrpSpPr>
        <p:grpSpPr>
          <a:xfrm>
            <a:off x="1417861" y="4920240"/>
            <a:ext cx="9073008" cy="885024"/>
            <a:chOff x="1417861" y="5064256"/>
            <a:chExt cx="9073008" cy="885024"/>
          </a:xfrm>
        </p:grpSpPr>
        <p:grpSp>
          <p:nvGrpSpPr>
            <p:cNvPr id="13" name="组合 12">
              <a:extLst>
                <a:ext uri="{FF2B5EF4-FFF2-40B4-BE49-F238E27FC236}">
                  <a16:creationId xmlns:a16="http://schemas.microsoft.com/office/drawing/2014/main" id="{2C1F94A8-AA7F-2C45-9895-7BA84AFB7AB3}"/>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B09401C9-7014-2848-8A9F-E3BE3922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0" name="图片 19">
                <a:extLst>
                  <a:ext uri="{FF2B5EF4-FFF2-40B4-BE49-F238E27FC236}">
                    <a16:creationId xmlns:a16="http://schemas.microsoft.com/office/drawing/2014/main" id="{87FB3742-B395-D64E-A0AD-37FC1CC7C0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4" name="矩形 13">
              <a:extLst>
                <a:ext uri="{FF2B5EF4-FFF2-40B4-BE49-F238E27FC236}">
                  <a16:creationId xmlns:a16="http://schemas.microsoft.com/office/drawing/2014/main" id="{8A01BF14-A50C-1F4F-A131-BFE9C890BAC3}"/>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9CEDF36F-4D79-FF4C-A930-6AFB0DD17A0D}"/>
                </a:ext>
              </a:extLst>
            </p:cNvPr>
            <p:cNvSpPr/>
            <p:nvPr/>
          </p:nvSpPr>
          <p:spPr>
            <a:xfrm>
              <a:off x="1553240" y="5306713"/>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芯片使能</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8434232-E6A6-0B40-8A6D-47F92B66ED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7" name="图片 16">
              <a:extLst>
                <a:ext uri="{FF2B5EF4-FFF2-40B4-BE49-F238E27FC236}">
                  <a16:creationId xmlns:a16="http://schemas.microsoft.com/office/drawing/2014/main" id="{3A338D90-9025-DE40-AE7D-34561138152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6D4769FD-F5BB-5E40-AD48-DE704F3E59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1" name="矩形 20">
            <a:extLst>
              <a:ext uri="{FF2B5EF4-FFF2-40B4-BE49-F238E27FC236}">
                <a16:creationId xmlns:a16="http://schemas.microsoft.com/office/drawing/2014/main" id="{B3A52964-FC96-1742-961E-310FF88F1F2B}"/>
              </a:ext>
            </a:extLst>
          </p:cNvPr>
          <p:cNvSpPr/>
          <p:nvPr/>
        </p:nvSpPr>
        <p:spPr bwMode="auto">
          <a:xfrm>
            <a:off x="1417708" y="2780928"/>
            <a:ext cx="9073008" cy="1856807"/>
          </a:xfrm>
          <a:prstGeom prst="rect">
            <a:avLst/>
          </a:prstGeom>
          <a:solidFill>
            <a:schemeClr val="tx2">
              <a:lumMod val="20000"/>
              <a:lumOff val="80000"/>
            </a:schemeClr>
          </a:solidFill>
          <a:ln w="9525" cap="flat" cmpd="sng" algn="ctr">
            <a:solidFill>
              <a:srgbClr val="F788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7" name="矩形 26">
            <a:extLst>
              <a:ext uri="{FF2B5EF4-FFF2-40B4-BE49-F238E27FC236}">
                <a16:creationId xmlns:a16="http://schemas.microsoft.com/office/drawing/2014/main" id="{7F0888D8-3F41-C743-BED2-606D30C902FD}"/>
              </a:ext>
            </a:extLst>
          </p:cNvPr>
          <p:cNvSpPr/>
          <p:nvPr/>
        </p:nvSpPr>
        <p:spPr>
          <a:xfrm>
            <a:off x="5079613" y="2982144"/>
            <a:ext cx="1749197" cy="461665"/>
          </a:xfrm>
          <a:prstGeom prst="rect">
            <a:avLst/>
          </a:prstGeom>
        </p:spPr>
        <p:txBody>
          <a:bodyPr wrap="none">
            <a:spAutoFit/>
          </a:bodyPr>
          <a:lstStyle/>
          <a:p>
            <a:pPr algn="ctr">
              <a:buClr>
                <a:srgbClr val="CC9900"/>
              </a:buClr>
            </a:pPr>
            <a:r>
              <a:rPr lang="en-US" altLang="zh-CN" sz="2400" b="1" dirty="0">
                <a:solidFill>
                  <a:srgbClr val="C00000"/>
                </a:solidFill>
                <a:latin typeface="Microsoft YaHei" panose="020B0503020204020204" pitchFamily="34" charset="-122"/>
                <a:ea typeface="Microsoft YaHei" panose="020B0503020204020204" pitchFamily="34" charset="-122"/>
              </a:rPr>
              <a:t>AI</a:t>
            </a:r>
            <a:r>
              <a:rPr lang="zh-CN" altLang="en-US" sz="2400" b="1" dirty="0">
                <a:solidFill>
                  <a:srgbClr val="C00000"/>
                </a:solidFill>
                <a:latin typeface="Microsoft YaHei" panose="020B0503020204020204" pitchFamily="34" charset="-122"/>
                <a:ea typeface="Microsoft YaHei" panose="020B0503020204020204" pitchFamily="34" charset="-122"/>
              </a:rPr>
              <a:t>框架核心</a:t>
            </a:r>
          </a:p>
        </p:txBody>
      </p:sp>
      <p:sp>
        <p:nvSpPr>
          <p:cNvPr id="28" name="矩形 27">
            <a:extLst>
              <a:ext uri="{FF2B5EF4-FFF2-40B4-BE49-F238E27FC236}">
                <a16:creationId xmlns:a16="http://schemas.microsoft.com/office/drawing/2014/main" id="{3B15B6FF-473F-B740-A2AD-8BFFC659FBAA}"/>
              </a:ext>
            </a:extLst>
          </p:cNvPr>
          <p:cNvSpPr/>
          <p:nvPr/>
        </p:nvSpPr>
        <p:spPr bwMode="auto">
          <a:xfrm>
            <a:off x="1819040"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数据处理</a:t>
            </a:r>
          </a:p>
        </p:txBody>
      </p:sp>
      <p:sp>
        <p:nvSpPr>
          <p:cNvPr id="29" name="矩形 28">
            <a:extLst>
              <a:ext uri="{FF2B5EF4-FFF2-40B4-BE49-F238E27FC236}">
                <a16:creationId xmlns:a16="http://schemas.microsoft.com/office/drawing/2014/main" id="{20D3163D-345B-694E-861F-DE225AEA0F29}"/>
              </a:ext>
            </a:extLst>
          </p:cNvPr>
          <p:cNvSpPr/>
          <p:nvPr/>
        </p:nvSpPr>
        <p:spPr bwMode="auto">
          <a:xfrm>
            <a:off x="3515617"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开发接口</a:t>
            </a:r>
          </a:p>
        </p:txBody>
      </p:sp>
      <p:sp>
        <p:nvSpPr>
          <p:cNvPr id="30" name="矩形 29">
            <a:extLst>
              <a:ext uri="{FF2B5EF4-FFF2-40B4-BE49-F238E27FC236}">
                <a16:creationId xmlns:a16="http://schemas.microsoft.com/office/drawing/2014/main" id="{3A032609-30E0-8F4F-B2E3-8A1F23A0ABFF}"/>
              </a:ext>
            </a:extLst>
          </p:cNvPr>
          <p:cNvSpPr/>
          <p:nvPr/>
        </p:nvSpPr>
        <p:spPr bwMode="auto">
          <a:xfrm>
            <a:off x="5212194"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调试调优</a:t>
            </a:r>
          </a:p>
        </p:txBody>
      </p:sp>
      <p:sp>
        <p:nvSpPr>
          <p:cNvPr id="31" name="矩形 30">
            <a:extLst>
              <a:ext uri="{FF2B5EF4-FFF2-40B4-BE49-F238E27FC236}">
                <a16:creationId xmlns:a16="http://schemas.microsoft.com/office/drawing/2014/main" id="{17993DC8-48EE-744D-A4B9-46F8CA8990C6}"/>
              </a:ext>
            </a:extLst>
          </p:cNvPr>
          <p:cNvSpPr/>
          <p:nvPr/>
        </p:nvSpPr>
        <p:spPr bwMode="auto">
          <a:xfrm>
            <a:off x="6908771"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执行</a:t>
            </a:r>
          </a:p>
        </p:txBody>
      </p:sp>
      <p:sp>
        <p:nvSpPr>
          <p:cNvPr id="32" name="矩形 31">
            <a:extLst>
              <a:ext uri="{FF2B5EF4-FFF2-40B4-BE49-F238E27FC236}">
                <a16:creationId xmlns:a16="http://schemas.microsoft.com/office/drawing/2014/main" id="{84B36E7F-87B1-274D-91DC-A3FCF7CD5B5A}"/>
              </a:ext>
            </a:extLst>
          </p:cNvPr>
          <p:cNvSpPr/>
          <p:nvPr/>
        </p:nvSpPr>
        <p:spPr bwMode="auto">
          <a:xfrm>
            <a:off x="8605349"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34890007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94F2E-354D-B647-A25B-0D78C9D77CE5}"/>
              </a:ext>
            </a:extLst>
          </p:cNvPr>
          <p:cNvSpPr>
            <a:spLocks noGrp="1"/>
          </p:cNvSpPr>
          <p:nvPr>
            <p:ph type="title"/>
          </p:nvPr>
        </p:nvSpPr>
        <p:spPr/>
        <p:txBody>
          <a:bodyPr/>
          <a:lstStyle/>
          <a:p>
            <a:r>
              <a:rPr kumimoji="1" lang="en-US" altLang="zh-CN" sz="2800" dirty="0"/>
              <a:t>AI</a:t>
            </a:r>
            <a:r>
              <a:rPr kumimoji="1" lang="zh-CN" altLang="en-US" sz="2800" dirty="0"/>
              <a:t>框架从深度学习中抽象出计算图</a:t>
            </a:r>
          </a:p>
        </p:txBody>
      </p:sp>
      <p:pic>
        <p:nvPicPr>
          <p:cNvPr id="4" name="图片 3">
            <a:extLst>
              <a:ext uri="{FF2B5EF4-FFF2-40B4-BE49-F238E27FC236}">
                <a16:creationId xmlns:a16="http://schemas.microsoft.com/office/drawing/2014/main" id="{F6674C28-86D9-1D4A-8FEF-4EF2737FFF72}"/>
              </a:ext>
            </a:extLst>
          </p:cNvPr>
          <p:cNvPicPr>
            <a:picLocks noChangeAspect="1"/>
          </p:cNvPicPr>
          <p:nvPr/>
        </p:nvPicPr>
        <p:blipFill>
          <a:blip r:embed="rId2"/>
          <a:stretch>
            <a:fillRect/>
          </a:stretch>
        </p:blipFill>
        <p:spPr>
          <a:xfrm>
            <a:off x="623315" y="1556792"/>
            <a:ext cx="4997716" cy="4392488"/>
          </a:xfrm>
          <a:prstGeom prst="rect">
            <a:avLst/>
          </a:prstGeom>
        </p:spPr>
      </p:pic>
      <p:sp>
        <p:nvSpPr>
          <p:cNvPr id="5" name="左大括号 4">
            <a:extLst>
              <a:ext uri="{FF2B5EF4-FFF2-40B4-BE49-F238E27FC236}">
                <a16:creationId xmlns:a16="http://schemas.microsoft.com/office/drawing/2014/main" id="{E89A149C-C158-414B-A370-73A80CD95CC0}"/>
              </a:ext>
            </a:extLst>
          </p:cNvPr>
          <p:cNvSpPr/>
          <p:nvPr/>
        </p:nvSpPr>
        <p:spPr bwMode="auto">
          <a:xfrm>
            <a:off x="5967717" y="1700808"/>
            <a:ext cx="418696" cy="4104456"/>
          </a:xfrm>
          <a:prstGeom prst="leftBrace">
            <a:avLst>
              <a:gd name="adj1" fmla="val 8333"/>
              <a:gd name="adj2" fmla="val 25883"/>
            </a:avLst>
          </a:prstGeom>
          <a:noFill/>
          <a:ln w="28575" cap="flat" cmpd="sng" algn="ctr">
            <a:solidFill>
              <a:srgbClr val="F78898"/>
            </a:solidFill>
            <a:prstDash val="solid"/>
            <a:round/>
            <a:headEnd type="none" w="med" len="med"/>
            <a:tailEnd type="none" w="med" len="med"/>
            <a:extLst>
              <a:ext uri="{C807C97D-BFC1-408E-A445-0C87EB9F89A2}">
                <ask:lineSketchStyleProps xmlns:ask="http://schemas.microsoft.com/office/drawing/2018/sketchyshapes" sd="1396067212">
                  <a:custGeom>
                    <a:avLst/>
                    <a:gdLst>
                      <a:gd name="connsiteX0" fmla="*/ 418696 w 418696"/>
                      <a:gd name="connsiteY0" fmla="*/ 4104456 h 4104456"/>
                      <a:gd name="connsiteX1" fmla="*/ 209348 w 418696"/>
                      <a:gd name="connsiteY1" fmla="*/ 4069566 h 4104456"/>
                      <a:gd name="connsiteX2" fmla="*/ 209348 w 418696"/>
                      <a:gd name="connsiteY2" fmla="*/ 3445379 h 4104456"/>
                      <a:gd name="connsiteX3" fmla="*/ 209348 w 418696"/>
                      <a:gd name="connsiteY3" fmla="*/ 2910361 h 4104456"/>
                      <a:gd name="connsiteX4" fmla="*/ 209348 w 418696"/>
                      <a:gd name="connsiteY4" fmla="*/ 2315897 h 4104456"/>
                      <a:gd name="connsiteX5" fmla="*/ 209348 w 418696"/>
                      <a:gd name="connsiteY5" fmla="*/ 1780880 h 4104456"/>
                      <a:gd name="connsiteX6" fmla="*/ 209348 w 418696"/>
                      <a:gd name="connsiteY6" fmla="*/ 1097246 h 4104456"/>
                      <a:gd name="connsiteX7" fmla="*/ 0 w 418696"/>
                      <a:gd name="connsiteY7" fmla="*/ 1062356 h 4104456"/>
                      <a:gd name="connsiteX8" fmla="*/ 209348 w 418696"/>
                      <a:gd name="connsiteY8" fmla="*/ 1027466 h 4104456"/>
                      <a:gd name="connsiteX9" fmla="*/ 209348 w 418696"/>
                      <a:gd name="connsiteY9" fmla="*/ 541104 h 4104456"/>
                      <a:gd name="connsiteX10" fmla="*/ 209348 w 418696"/>
                      <a:gd name="connsiteY10" fmla="*/ 34890 h 4104456"/>
                      <a:gd name="connsiteX11" fmla="*/ 418696 w 418696"/>
                      <a:gd name="connsiteY11" fmla="*/ 0 h 4104456"/>
                      <a:gd name="connsiteX12" fmla="*/ 418696 w 418696"/>
                      <a:gd name="connsiteY12" fmla="*/ 766165 h 4104456"/>
                      <a:gd name="connsiteX13" fmla="*/ 418696 w 418696"/>
                      <a:gd name="connsiteY13" fmla="*/ 1450241 h 4104456"/>
                      <a:gd name="connsiteX14" fmla="*/ 418696 w 418696"/>
                      <a:gd name="connsiteY14" fmla="*/ 2093273 h 4104456"/>
                      <a:gd name="connsiteX15" fmla="*/ 418696 w 418696"/>
                      <a:gd name="connsiteY15" fmla="*/ 2859438 h 4104456"/>
                      <a:gd name="connsiteX16" fmla="*/ 418696 w 418696"/>
                      <a:gd name="connsiteY16" fmla="*/ 3420380 h 4104456"/>
                      <a:gd name="connsiteX17" fmla="*/ 418696 w 418696"/>
                      <a:gd name="connsiteY17" fmla="*/ 4104456 h 4104456"/>
                      <a:gd name="connsiteX0" fmla="*/ 418696 w 418696"/>
                      <a:gd name="connsiteY0" fmla="*/ 4104456 h 4104456"/>
                      <a:gd name="connsiteX1" fmla="*/ 209348 w 418696"/>
                      <a:gd name="connsiteY1" fmla="*/ 4069566 h 4104456"/>
                      <a:gd name="connsiteX2" fmla="*/ 209348 w 418696"/>
                      <a:gd name="connsiteY2" fmla="*/ 3415656 h 4104456"/>
                      <a:gd name="connsiteX3" fmla="*/ 209348 w 418696"/>
                      <a:gd name="connsiteY3" fmla="*/ 2761745 h 4104456"/>
                      <a:gd name="connsiteX4" fmla="*/ 209348 w 418696"/>
                      <a:gd name="connsiteY4" fmla="*/ 2226728 h 4104456"/>
                      <a:gd name="connsiteX5" fmla="*/ 209348 w 418696"/>
                      <a:gd name="connsiteY5" fmla="*/ 1097246 h 4104456"/>
                      <a:gd name="connsiteX6" fmla="*/ 0 w 418696"/>
                      <a:gd name="connsiteY6" fmla="*/ 1062356 h 4104456"/>
                      <a:gd name="connsiteX7" fmla="*/ 209348 w 418696"/>
                      <a:gd name="connsiteY7" fmla="*/ 1027466 h 4104456"/>
                      <a:gd name="connsiteX8" fmla="*/ 209348 w 418696"/>
                      <a:gd name="connsiteY8" fmla="*/ 511326 h 4104456"/>
                      <a:gd name="connsiteX9" fmla="*/ 209348 w 418696"/>
                      <a:gd name="connsiteY9" fmla="*/ 34890 h 4104456"/>
                      <a:gd name="connsiteX10" fmla="*/ 418696 w 418696"/>
                      <a:gd name="connsiteY10" fmla="*/ 0 h 41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696" h="4104456" stroke="0" extrusionOk="0">
                        <a:moveTo>
                          <a:pt x="418696" y="4104456"/>
                        </a:moveTo>
                        <a:cubicBezTo>
                          <a:pt x="304939" y="4106107"/>
                          <a:pt x="211181" y="4091571"/>
                          <a:pt x="209348" y="4069566"/>
                        </a:cubicBezTo>
                        <a:cubicBezTo>
                          <a:pt x="178858" y="3763141"/>
                          <a:pt x="229780" y="3570866"/>
                          <a:pt x="209348" y="3445379"/>
                        </a:cubicBezTo>
                        <a:cubicBezTo>
                          <a:pt x="188916" y="3319892"/>
                          <a:pt x="188398" y="3030151"/>
                          <a:pt x="209348" y="2910361"/>
                        </a:cubicBezTo>
                        <a:cubicBezTo>
                          <a:pt x="230298" y="2790571"/>
                          <a:pt x="214282" y="2448863"/>
                          <a:pt x="209348" y="2315897"/>
                        </a:cubicBezTo>
                        <a:cubicBezTo>
                          <a:pt x="204414" y="2182931"/>
                          <a:pt x="225536" y="2003688"/>
                          <a:pt x="209348" y="1780880"/>
                        </a:cubicBezTo>
                        <a:cubicBezTo>
                          <a:pt x="193160" y="1558072"/>
                          <a:pt x="179087" y="1244906"/>
                          <a:pt x="209348" y="1097246"/>
                        </a:cubicBezTo>
                        <a:cubicBezTo>
                          <a:pt x="212939" y="1080521"/>
                          <a:pt x="116829" y="1071695"/>
                          <a:pt x="0" y="1062356"/>
                        </a:cubicBezTo>
                        <a:cubicBezTo>
                          <a:pt x="119807" y="1063242"/>
                          <a:pt x="210134" y="1044597"/>
                          <a:pt x="209348" y="1027466"/>
                        </a:cubicBezTo>
                        <a:cubicBezTo>
                          <a:pt x="187224" y="831221"/>
                          <a:pt x="198456" y="762112"/>
                          <a:pt x="209348" y="541104"/>
                        </a:cubicBezTo>
                        <a:cubicBezTo>
                          <a:pt x="220240" y="320096"/>
                          <a:pt x="227809" y="138098"/>
                          <a:pt x="209348" y="34890"/>
                        </a:cubicBezTo>
                        <a:cubicBezTo>
                          <a:pt x="224632" y="-70"/>
                          <a:pt x="306188" y="-179"/>
                          <a:pt x="418696" y="0"/>
                        </a:cubicBezTo>
                        <a:cubicBezTo>
                          <a:pt x="416906" y="316443"/>
                          <a:pt x="404943" y="609914"/>
                          <a:pt x="418696" y="766165"/>
                        </a:cubicBezTo>
                        <a:cubicBezTo>
                          <a:pt x="432449" y="922416"/>
                          <a:pt x="409511" y="1199643"/>
                          <a:pt x="418696" y="1450241"/>
                        </a:cubicBezTo>
                        <a:cubicBezTo>
                          <a:pt x="427881" y="1700839"/>
                          <a:pt x="420215" y="1938749"/>
                          <a:pt x="418696" y="2093273"/>
                        </a:cubicBezTo>
                        <a:cubicBezTo>
                          <a:pt x="417177" y="2247797"/>
                          <a:pt x="398167" y="2558851"/>
                          <a:pt x="418696" y="2859438"/>
                        </a:cubicBezTo>
                        <a:cubicBezTo>
                          <a:pt x="439225" y="3160025"/>
                          <a:pt x="411940" y="3170065"/>
                          <a:pt x="418696" y="3420380"/>
                        </a:cubicBezTo>
                        <a:cubicBezTo>
                          <a:pt x="425452" y="3670695"/>
                          <a:pt x="441241" y="3943307"/>
                          <a:pt x="418696" y="4104456"/>
                        </a:cubicBezTo>
                        <a:close/>
                      </a:path>
                      <a:path w="418696" h="4104456" fill="none" extrusionOk="0">
                        <a:moveTo>
                          <a:pt x="418696" y="4104456"/>
                        </a:moveTo>
                        <a:cubicBezTo>
                          <a:pt x="299997" y="4104264"/>
                          <a:pt x="206604" y="4089964"/>
                          <a:pt x="209348" y="4069566"/>
                        </a:cubicBezTo>
                        <a:cubicBezTo>
                          <a:pt x="216872" y="3834924"/>
                          <a:pt x="210515" y="3662839"/>
                          <a:pt x="209348" y="3415656"/>
                        </a:cubicBezTo>
                        <a:cubicBezTo>
                          <a:pt x="208182" y="3168473"/>
                          <a:pt x="199613" y="3031090"/>
                          <a:pt x="209348" y="2761745"/>
                        </a:cubicBezTo>
                        <a:cubicBezTo>
                          <a:pt x="219083" y="2492400"/>
                          <a:pt x="194726" y="2370275"/>
                          <a:pt x="209348" y="2226728"/>
                        </a:cubicBezTo>
                        <a:cubicBezTo>
                          <a:pt x="223970" y="2083181"/>
                          <a:pt x="199010" y="1428974"/>
                          <a:pt x="209348" y="1097246"/>
                        </a:cubicBezTo>
                        <a:cubicBezTo>
                          <a:pt x="224798" y="1065588"/>
                          <a:pt x="110456" y="1062794"/>
                          <a:pt x="0" y="1062356"/>
                        </a:cubicBezTo>
                        <a:cubicBezTo>
                          <a:pt x="110918" y="1061406"/>
                          <a:pt x="206246" y="1046980"/>
                          <a:pt x="209348" y="1027466"/>
                        </a:cubicBezTo>
                        <a:cubicBezTo>
                          <a:pt x="230618" y="871408"/>
                          <a:pt x="199742" y="670319"/>
                          <a:pt x="209348" y="511326"/>
                        </a:cubicBezTo>
                        <a:cubicBezTo>
                          <a:pt x="218954" y="352333"/>
                          <a:pt x="200245" y="177453"/>
                          <a:pt x="209348" y="34890"/>
                        </a:cubicBezTo>
                        <a:cubicBezTo>
                          <a:pt x="206417" y="10946"/>
                          <a:pt x="317740" y="-8915"/>
                          <a:pt x="418696"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D52A643A-5F87-FD42-B758-85D596AB1EE0}"/>
              </a:ext>
            </a:extLst>
          </p:cNvPr>
          <p:cNvPicPr>
            <a:picLocks noChangeAspect="1"/>
          </p:cNvPicPr>
          <p:nvPr/>
        </p:nvPicPr>
        <p:blipFill>
          <a:blip r:embed="rId3"/>
          <a:stretch>
            <a:fillRect/>
          </a:stretch>
        </p:blipFill>
        <p:spPr>
          <a:xfrm>
            <a:off x="6733099" y="2204864"/>
            <a:ext cx="4964573" cy="3437012"/>
          </a:xfrm>
          <a:prstGeom prst="rect">
            <a:avLst/>
          </a:prstGeom>
        </p:spPr>
      </p:pic>
      <p:sp>
        <p:nvSpPr>
          <p:cNvPr id="9" name="矩形 8">
            <a:extLst>
              <a:ext uri="{FF2B5EF4-FFF2-40B4-BE49-F238E27FC236}">
                <a16:creationId xmlns:a16="http://schemas.microsoft.com/office/drawing/2014/main" id="{3CE3DC4C-EE16-1943-9FC7-1A17DB24B4E5}"/>
              </a:ext>
            </a:extLst>
          </p:cNvPr>
          <p:cNvSpPr/>
          <p:nvPr/>
        </p:nvSpPr>
        <p:spPr>
          <a:xfrm>
            <a:off x="7900929" y="1527952"/>
            <a:ext cx="1910203"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DAG</a:t>
            </a:r>
            <a:r>
              <a:rPr lang="zh-CN" altLang="en-US" dirty="0">
                <a:latin typeface="Microsoft YaHei" panose="020B0503020204020204" pitchFamily="34" charset="-122"/>
                <a:ea typeface="Microsoft YaHei" panose="020B0503020204020204" pitchFamily="34" charset="-122"/>
              </a:rPr>
              <a:t> 有向无环图</a:t>
            </a:r>
          </a:p>
        </p:txBody>
      </p:sp>
    </p:spTree>
    <p:extLst>
      <p:ext uri="{BB962C8B-B14F-4D97-AF65-F5344CB8AC3E}">
        <p14:creationId xmlns:p14="http://schemas.microsoft.com/office/powerpoint/2010/main" val="2874327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7C89-1696-924D-A92B-A31C11A936F0}"/>
              </a:ext>
            </a:extLst>
          </p:cNvPr>
          <p:cNvSpPr>
            <a:spLocks noGrp="1"/>
          </p:cNvSpPr>
          <p:nvPr>
            <p:ph type="title"/>
          </p:nvPr>
        </p:nvSpPr>
        <p:spPr/>
        <p:txBody>
          <a:bodyPr/>
          <a:lstStyle/>
          <a:p>
            <a:r>
              <a:rPr kumimoji="1" lang="en-US" altLang="zh-CN" sz="2800" dirty="0"/>
              <a:t>AI</a:t>
            </a:r>
            <a:r>
              <a:rPr kumimoji="1" lang="zh-CN" altLang="en-US" sz="2800" dirty="0"/>
              <a:t>框架引入对动态控制流的支持</a:t>
            </a:r>
          </a:p>
        </p:txBody>
      </p:sp>
      <p:sp>
        <p:nvSpPr>
          <p:cNvPr id="6" name="矩形 5">
            <a:extLst>
              <a:ext uri="{FF2B5EF4-FFF2-40B4-BE49-F238E27FC236}">
                <a16:creationId xmlns:a16="http://schemas.microsoft.com/office/drawing/2014/main" id="{BB795B03-3EA7-4142-B355-7E2880DCE527}"/>
              </a:ext>
            </a:extLst>
          </p:cNvPr>
          <p:cNvSpPr/>
          <p:nvPr/>
        </p:nvSpPr>
        <p:spPr>
          <a:xfrm>
            <a:off x="568132" y="1862470"/>
            <a:ext cx="6338842" cy="4390946"/>
          </a:xfrm>
          <a:prstGeom prst="rect">
            <a:avLst/>
          </a:prstGeom>
          <a:solidFill>
            <a:srgbClr val="374154"/>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lvl="1">
              <a:lnSpc>
                <a:spcPct val="130000"/>
              </a:lnSpc>
            </a:pPr>
            <a:r>
              <a:rPr lang="zh-CN" altLang="en-US" sz="1200" dirty="0">
                <a:solidFill>
                  <a:srgbClr val="9CDCFE"/>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None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.q_attn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merge_heads</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.c_proj</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.resid_dropout</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D4D4D4"/>
                </a:solidFill>
                <a:latin typeface="Menlo" panose="020B0609030804020204" pitchFamily="49" charset="0"/>
              </a:rPr>
              <a:t>outputs += </a:t>
            </a:r>
            <a:r>
              <a:rPr lang="en-US" altLang="zh-CN" sz="1200" dirty="0" err="1">
                <a:solidFill>
                  <a:srgbClr val="D4D4D4"/>
                </a:solidFill>
                <a:latin typeface="Menlo" panose="020B0609030804020204" pitchFamily="49" charset="0"/>
              </a:rPr>
              <a:t>attn_weights</a:t>
            </a: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outputs</a:t>
            </a:r>
            <a:endParaRPr lang="en-US" altLang="zh-CN" sz="1200" b="0" dirty="0">
              <a:solidFill>
                <a:srgbClr val="D4D4D4"/>
              </a:solidFill>
              <a:effectLst/>
              <a:latin typeface="Menlo" panose="020B0609030804020204" pitchFamily="49" charset="0"/>
            </a:endParaRPr>
          </a:p>
        </p:txBody>
      </p:sp>
      <p:sp>
        <p:nvSpPr>
          <p:cNvPr id="7" name="矩形 6">
            <a:extLst>
              <a:ext uri="{FF2B5EF4-FFF2-40B4-BE49-F238E27FC236}">
                <a16:creationId xmlns:a16="http://schemas.microsoft.com/office/drawing/2014/main" id="{29F8D929-6AC9-924E-A578-950674A59E5D}"/>
              </a:ext>
            </a:extLst>
          </p:cNvPr>
          <p:cNvSpPr/>
          <p:nvPr/>
        </p:nvSpPr>
        <p:spPr>
          <a:xfrm>
            <a:off x="689553" y="1305341"/>
            <a:ext cx="6096000" cy="461665"/>
          </a:xfrm>
          <a:prstGeom prst="rect">
            <a:avLst/>
          </a:prstGeom>
        </p:spPr>
        <p:txBody>
          <a:bodyPr>
            <a:spAutoFit/>
          </a:bodyPr>
          <a:lstStyle/>
          <a:p>
            <a:r>
              <a:rPr lang="zh-CN" altLang="en-US" sz="1200" dirty="0"/>
              <a:t>https://github.com/huggingface/transformers/blob/main/src/transformers/models/decision_transformer/modeling_decision_transformer.py</a:t>
            </a:r>
          </a:p>
        </p:txBody>
      </p:sp>
      <p:pic>
        <p:nvPicPr>
          <p:cNvPr id="8" name="图片 7">
            <a:extLst>
              <a:ext uri="{FF2B5EF4-FFF2-40B4-BE49-F238E27FC236}">
                <a16:creationId xmlns:a16="http://schemas.microsoft.com/office/drawing/2014/main" id="{4440A523-DC2F-9B46-A7B8-E02C51CD7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1957" y="1305340"/>
            <a:ext cx="3785557" cy="4948075"/>
          </a:xfrm>
          <a:prstGeom prst="rect">
            <a:avLst/>
          </a:prstGeom>
        </p:spPr>
      </p:pic>
    </p:spTree>
    <p:extLst>
      <p:ext uri="{BB962C8B-B14F-4D97-AF65-F5344CB8AC3E}">
        <p14:creationId xmlns:p14="http://schemas.microsoft.com/office/powerpoint/2010/main" val="24385464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98440A-5F51-B042-970A-B8ED02B7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4265" y="3807042"/>
            <a:ext cx="2844316" cy="1422158"/>
          </a:xfrm>
          <a:prstGeom prst="rect">
            <a:avLst/>
          </a:prstGeom>
        </p:spPr>
      </p:pic>
      <p:sp>
        <p:nvSpPr>
          <p:cNvPr id="2" name="标题 1">
            <a:extLst>
              <a:ext uri="{FF2B5EF4-FFF2-40B4-BE49-F238E27FC236}">
                <a16:creationId xmlns:a16="http://schemas.microsoft.com/office/drawing/2014/main" id="{1C489CE3-7E69-0C44-846B-D62C2DA64E61}"/>
              </a:ext>
            </a:extLst>
          </p:cNvPr>
          <p:cNvSpPr>
            <a:spLocks noGrp="1"/>
          </p:cNvSpPr>
          <p:nvPr>
            <p:ph type="title"/>
          </p:nvPr>
        </p:nvSpPr>
        <p:spPr/>
        <p:txBody>
          <a:bodyPr/>
          <a:lstStyle/>
          <a:p>
            <a:r>
              <a:rPr lang="zh-CN" altLang="en-US" sz="2800" dirty="0"/>
              <a:t>控制流解决方案：</a:t>
            </a:r>
            <a:r>
              <a:rPr lang="en-US" altLang="zh-CN" sz="2800" dirty="0"/>
              <a:t>3</a:t>
            </a:r>
            <a:r>
              <a:rPr lang="zh-CN" altLang="en-US" sz="2800" dirty="0"/>
              <a:t>种方案</a:t>
            </a:r>
            <a:endParaRPr kumimoji="1" lang="zh-CN" altLang="en-US" sz="2800" dirty="0"/>
          </a:p>
        </p:txBody>
      </p:sp>
      <p:sp>
        <p:nvSpPr>
          <p:cNvPr id="3" name="内容占位符 2">
            <a:extLst>
              <a:ext uri="{FF2B5EF4-FFF2-40B4-BE49-F238E27FC236}">
                <a16:creationId xmlns:a16="http://schemas.microsoft.com/office/drawing/2014/main" id="{9731E9FE-D34E-BD42-A3CD-F07374F3A2E2}"/>
              </a:ext>
            </a:extLst>
          </p:cNvPr>
          <p:cNvSpPr>
            <a:spLocks noGrp="1"/>
          </p:cNvSpPr>
          <p:nvPr>
            <p:ph sz="half" idx="1"/>
          </p:nvPr>
        </p:nvSpPr>
        <p:spPr>
          <a:xfrm>
            <a:off x="623635" y="1556792"/>
            <a:ext cx="10963473" cy="1584176"/>
          </a:xfrm>
        </p:spPr>
        <p:txBody>
          <a:bodyPr/>
          <a:lstStyle/>
          <a:p>
            <a:r>
              <a:rPr lang="zh-CN" altLang="en-US" sz="2000" dirty="0">
                <a:solidFill>
                  <a:srgbClr val="59595A"/>
                </a:solidFill>
              </a:rPr>
              <a:t>后端对控制流语言结构进行原生支持，计算图中允许数据流和控制流的混合；</a:t>
            </a:r>
            <a:endParaRPr lang="en-US" altLang="zh-CN" sz="2000" dirty="0">
              <a:solidFill>
                <a:srgbClr val="59595A"/>
              </a:solidFill>
            </a:endParaRPr>
          </a:p>
          <a:p>
            <a:r>
              <a:rPr lang="zh-CN" altLang="en-US" sz="2000" dirty="0">
                <a:solidFill>
                  <a:srgbClr val="59595A"/>
                </a:solidFill>
              </a:rPr>
              <a:t>复用前端语言的控制流语言结构，用前端语言中的控制逻辑驱动后端数据流图的执行；</a:t>
            </a:r>
            <a:endParaRPr lang="en-US" altLang="zh-CN" sz="2000" dirty="0">
              <a:solidFill>
                <a:srgbClr val="59595A"/>
              </a:solidFill>
            </a:endParaRPr>
          </a:p>
          <a:p>
            <a:r>
              <a:rPr lang="zh-CN" altLang="en-US" sz="2000" dirty="0">
                <a:solidFill>
                  <a:srgbClr val="59595A"/>
                </a:solidFill>
              </a:rPr>
              <a:t>后端对控制流语言结构解析成子图，对计算图进行延伸；</a:t>
            </a:r>
            <a:endParaRPr lang="en-US" altLang="zh-CN" sz="2000" dirty="0">
              <a:solidFill>
                <a:srgbClr val="59595A"/>
              </a:solidFill>
            </a:endParaRP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B5384C8A-905B-8344-A9F4-EE53538A6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789" y="3693657"/>
            <a:ext cx="4342677" cy="1457416"/>
          </a:xfrm>
          <a:prstGeom prst="rect">
            <a:avLst/>
          </a:prstGeom>
        </p:spPr>
      </p:pic>
      <p:pic>
        <p:nvPicPr>
          <p:cNvPr id="7" name="图片 6">
            <a:extLst>
              <a:ext uri="{FF2B5EF4-FFF2-40B4-BE49-F238E27FC236}">
                <a16:creationId xmlns:a16="http://schemas.microsoft.com/office/drawing/2014/main" id="{1FBB6FE3-F373-A342-BD8C-7465756607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3774293"/>
            <a:ext cx="2304255" cy="1296144"/>
          </a:xfrm>
          <a:prstGeom prst="rect">
            <a:avLst/>
          </a:prstGeom>
        </p:spPr>
      </p:pic>
    </p:spTree>
    <p:extLst>
      <p:ext uri="{BB962C8B-B14F-4D97-AF65-F5344CB8AC3E}">
        <p14:creationId xmlns:p14="http://schemas.microsoft.com/office/powerpoint/2010/main" val="1739587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88640"/>
            <a:ext cx="2902517" cy="974094"/>
          </a:xfrm>
          <a:prstGeom prst="rect">
            <a:avLst/>
          </a:prstGeom>
        </p:spPr>
      </p:pic>
      <p:sp>
        <p:nvSpPr>
          <p:cNvPr id="12" name="内容占位符 2">
            <a:extLst>
              <a:ext uri="{FF2B5EF4-FFF2-40B4-BE49-F238E27FC236}">
                <a16:creationId xmlns:a16="http://schemas.microsoft.com/office/drawing/2014/main" id="{143547AB-4183-6643-9E26-96ABFC33D65C}"/>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mj-ea"/>
                <a:ea typeface="+mj-ea"/>
              </a:rPr>
              <a:t>声明式编程计算前获得计算图的统一描述，使得编译期器能够全局优化</a:t>
            </a:r>
          </a:p>
          <a:p>
            <a:r>
              <a:rPr lang="zh-CN" altLang="en-US" sz="2000" dirty="0">
                <a:solidFill>
                  <a:srgbClr val="59595A"/>
                </a:solidFill>
                <a:latin typeface="+mj-ea"/>
                <a:ea typeface="+mj-ea"/>
              </a:rPr>
              <a:t>执行流无需在前端语言与运行时反复切换，可以有更高的执行效率</a:t>
            </a:r>
          </a:p>
          <a:p>
            <a:endParaRPr kumimoji="1" lang="zh-CN" altLang="en-US" sz="2000" dirty="0">
              <a:solidFill>
                <a:srgbClr val="59595A"/>
              </a:solidFill>
              <a:latin typeface="+mj-ea"/>
              <a:ea typeface="+mj-ea"/>
            </a:endParaRPr>
          </a:p>
        </p:txBody>
      </p:sp>
      <p:sp>
        <p:nvSpPr>
          <p:cNvPr id="13" name="矩形 12">
            <a:extLst>
              <a:ext uri="{FF2B5EF4-FFF2-40B4-BE49-F238E27FC236}">
                <a16:creationId xmlns:a16="http://schemas.microsoft.com/office/drawing/2014/main" id="{86AEE08A-F2D9-B64C-9D68-F7DE7A63B888}"/>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4" name="虚尾箭头 13">
            <a:extLst>
              <a:ext uri="{FF2B5EF4-FFF2-40B4-BE49-F238E27FC236}">
                <a16:creationId xmlns:a16="http://schemas.microsoft.com/office/drawing/2014/main" id="{5992DFF5-DE46-0240-BEC8-C7F1851EF715}"/>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B844A97F-2BF6-D645-BB3C-203E36ADB96E}"/>
              </a:ext>
            </a:extLst>
          </p:cNvPr>
          <p:cNvSpPr/>
          <p:nvPr/>
        </p:nvSpPr>
        <p:spPr>
          <a:xfrm>
            <a:off x="10164707" y="1812800"/>
            <a:ext cx="1345497" cy="523220"/>
          </a:xfrm>
          <a:prstGeom prst="rect">
            <a:avLst/>
          </a:prstGeom>
        </p:spPr>
        <p:txBody>
          <a:bodyPr wrap="none">
            <a:spAutoFit/>
          </a:bodyPr>
          <a:lstStyle/>
          <a:p>
            <a:pPr algn="ctr"/>
            <a:r>
              <a:rPr lang="zh-CN" altLang="en-US" sz="1400" dirty="0">
                <a:solidFill>
                  <a:srgbClr val="59595A"/>
                </a:solidFill>
                <a:latin typeface="+mj-ea"/>
                <a:ea typeface="+mj-ea"/>
              </a:rPr>
              <a:t>第一等级</a:t>
            </a:r>
            <a:endParaRPr lang="en-US" altLang="zh-CN" sz="1400" dirty="0">
              <a:solidFill>
                <a:srgbClr val="59595A"/>
              </a:solidFill>
              <a:latin typeface="+mj-ea"/>
              <a:ea typeface="+mj-ea"/>
            </a:endParaRPr>
          </a:p>
          <a:p>
            <a:pPr algn="ctr"/>
            <a:r>
              <a:rPr lang="zh-CN" altLang="en-US" sz="1400" dirty="0">
                <a:solidFill>
                  <a:srgbClr val="59595A"/>
                </a:solidFill>
                <a:latin typeface="+mj-ea"/>
                <a:ea typeface="+mj-ea"/>
              </a:rPr>
              <a:t>（</a:t>
            </a:r>
            <a:r>
              <a:rPr lang="en-US" altLang="zh-CN" sz="1400" dirty="0">
                <a:solidFill>
                  <a:srgbClr val="59595A"/>
                </a:solidFill>
                <a:latin typeface="+mj-ea"/>
                <a:ea typeface="+mj-ea"/>
              </a:rPr>
              <a:t>first-class</a:t>
            </a:r>
            <a:r>
              <a:rPr lang="zh-CN" altLang="en-US" sz="1400" dirty="0">
                <a:solidFill>
                  <a:srgbClr val="59595A"/>
                </a:solidFill>
                <a:latin typeface="+mj-ea"/>
                <a:ea typeface="+mj-ea"/>
              </a:rPr>
              <a:t>）</a:t>
            </a:r>
          </a:p>
        </p:txBody>
      </p:sp>
      <p:pic>
        <p:nvPicPr>
          <p:cNvPr id="16" name="图片 15">
            <a:extLst>
              <a:ext uri="{FF2B5EF4-FFF2-40B4-BE49-F238E27FC236}">
                <a16:creationId xmlns:a16="http://schemas.microsoft.com/office/drawing/2014/main" id="{5B107412-0E00-0546-B805-87BA3698148A}"/>
              </a:ext>
            </a:extLst>
          </p:cNvPr>
          <p:cNvPicPr>
            <a:picLocks noChangeAspect="1"/>
          </p:cNvPicPr>
          <p:nvPr/>
        </p:nvPicPr>
        <p:blipFill>
          <a:blip r:embed="rId3"/>
          <a:stretch>
            <a:fillRect/>
          </a:stretch>
        </p:blipFill>
        <p:spPr>
          <a:xfrm>
            <a:off x="1849909" y="2564904"/>
            <a:ext cx="7560840" cy="3637890"/>
          </a:xfrm>
          <a:prstGeom prst="rect">
            <a:avLst/>
          </a:prstGeom>
        </p:spPr>
      </p:pic>
    </p:spTree>
    <p:extLst>
      <p:ext uri="{BB962C8B-B14F-4D97-AF65-F5344CB8AC3E}">
        <p14:creationId xmlns:p14="http://schemas.microsoft.com/office/powerpoint/2010/main" val="14968661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lang="zh-CN" altLang="en-US" sz="2800" dirty="0"/>
              <a:t>静态图：向数据流图中添加控制流原语（</a:t>
            </a:r>
            <a:r>
              <a:rPr lang="en-US" altLang="zh-CN" sz="2800" dirty="0"/>
              <a:t>II</a:t>
            </a:r>
            <a:r>
              <a:rPr lang="zh-CN" altLang="en-US" sz="2800" dirty="0"/>
              <a:t>）</a:t>
            </a:r>
            <a:endParaRPr kumimoji="1" lang="zh-CN" altLang="en-US" sz="2800" dirty="0"/>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0520" y="116632"/>
            <a:ext cx="2902517" cy="974094"/>
          </a:xfrm>
          <a:prstGeom prst="rect">
            <a:avLst/>
          </a:prstGeom>
        </p:spPr>
      </p:pic>
      <p:sp>
        <p:nvSpPr>
          <p:cNvPr id="12" name="矩形 11">
            <a:extLst>
              <a:ext uri="{FF2B5EF4-FFF2-40B4-BE49-F238E27FC236}">
                <a16:creationId xmlns:a16="http://schemas.microsoft.com/office/drawing/2014/main" id="{A3584906-0C57-154C-98B7-928BDBF98561}"/>
              </a:ext>
            </a:extLst>
          </p:cNvPr>
          <p:cNvSpPr/>
          <p:nvPr/>
        </p:nvSpPr>
        <p:spPr>
          <a:xfrm>
            <a:off x="623634" y="3703672"/>
            <a:ext cx="7249331" cy="2677656"/>
          </a:xfrm>
          <a:prstGeom prst="rect">
            <a:avLst/>
          </a:prstGeom>
          <a:solidFill>
            <a:srgbClr val="374154"/>
          </a:solidFill>
        </p:spPr>
        <p:txBody>
          <a:bodyPr wrap="square">
            <a:spAutoFit/>
          </a:bodyPr>
          <a:lstStyle/>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3" name="矩形 12">
            <a:extLst>
              <a:ext uri="{FF2B5EF4-FFF2-40B4-BE49-F238E27FC236}">
                <a16:creationId xmlns:a16="http://schemas.microsoft.com/office/drawing/2014/main" id="{F8B5AB79-188F-8E40-ADE7-BA9ACB4866A6}"/>
              </a:ext>
            </a:extLst>
          </p:cNvPr>
          <p:cNvSpPr/>
          <p:nvPr/>
        </p:nvSpPr>
        <p:spPr>
          <a:xfrm>
            <a:off x="8182959" y="3779748"/>
            <a:ext cx="3416320" cy="369332"/>
          </a:xfrm>
          <a:prstGeom prst="rect">
            <a:avLst/>
          </a:prstGeom>
        </p:spPr>
        <p:txBody>
          <a:bodyPr wrap="none">
            <a:spAutoFit/>
          </a:bodyPr>
          <a:lstStyle/>
          <a:p>
            <a:r>
              <a:rPr lang="zh-CN" altLang="en-US" dirty="0">
                <a:solidFill>
                  <a:srgbClr val="59595A"/>
                </a:solidFill>
                <a:latin typeface="+mj-ea"/>
                <a:ea typeface="+mj-ea"/>
              </a:rPr>
              <a:t>具有全局唯一的名字作为标识符</a:t>
            </a:r>
          </a:p>
        </p:txBody>
      </p:sp>
      <p:sp>
        <p:nvSpPr>
          <p:cNvPr id="14" name="矩形 13">
            <a:extLst>
              <a:ext uri="{FF2B5EF4-FFF2-40B4-BE49-F238E27FC236}">
                <a16:creationId xmlns:a16="http://schemas.microsoft.com/office/drawing/2014/main" id="{380D8E44-317E-FF41-A0D7-FFE15700A8C8}"/>
              </a:ext>
            </a:extLst>
          </p:cNvPr>
          <p:cNvSpPr/>
          <p:nvPr/>
        </p:nvSpPr>
        <p:spPr>
          <a:xfrm>
            <a:off x="8182959" y="4342452"/>
            <a:ext cx="3647152" cy="369332"/>
          </a:xfrm>
          <a:prstGeom prst="rect">
            <a:avLst/>
          </a:prstGeom>
        </p:spPr>
        <p:txBody>
          <a:bodyPr wrap="none">
            <a:spAutoFit/>
          </a:bodyPr>
          <a:lstStyle/>
          <a:p>
            <a:r>
              <a:rPr lang="zh-CN" altLang="en-US" dirty="0">
                <a:solidFill>
                  <a:srgbClr val="59595A"/>
                </a:solidFill>
                <a:latin typeface="+mj-ea"/>
                <a:ea typeface="+mj-ea"/>
              </a:rPr>
              <a:t>保存着执行算子所需的上下文信息</a:t>
            </a:r>
          </a:p>
        </p:txBody>
      </p:sp>
      <p:sp>
        <p:nvSpPr>
          <p:cNvPr id="15" name="矩形 14">
            <a:extLst>
              <a:ext uri="{FF2B5EF4-FFF2-40B4-BE49-F238E27FC236}">
                <a16:creationId xmlns:a16="http://schemas.microsoft.com/office/drawing/2014/main" id="{B870458C-4A81-3E42-B448-1EF7204FB4B2}"/>
              </a:ext>
            </a:extLst>
          </p:cNvPr>
          <p:cNvSpPr/>
          <p:nvPr/>
        </p:nvSpPr>
        <p:spPr>
          <a:xfrm>
            <a:off x="8217390" y="5291916"/>
            <a:ext cx="3813544" cy="369332"/>
          </a:xfrm>
          <a:prstGeom prst="rect">
            <a:avLst/>
          </a:prstGeom>
        </p:spPr>
        <p:txBody>
          <a:bodyPr wrap="none">
            <a:spAutoFit/>
          </a:bodyPr>
          <a:lstStyle/>
          <a:p>
            <a:r>
              <a:rPr lang="zh-CN" altLang="en-US" dirty="0">
                <a:solidFill>
                  <a:srgbClr val="59595A"/>
                </a:solidFill>
                <a:latin typeface="+mj-ea"/>
                <a:ea typeface="+mj-ea"/>
              </a:rPr>
              <a:t>嵌套</a:t>
            </a:r>
            <a:r>
              <a:rPr lang="en-US" altLang="zh-CN" dirty="0">
                <a:solidFill>
                  <a:srgbClr val="59595A"/>
                </a:solidFill>
                <a:latin typeface="+mj-ea"/>
                <a:ea typeface="+mj-ea"/>
              </a:rPr>
              <a:t>Execution</a:t>
            </a:r>
            <a:r>
              <a:rPr lang="zh-CN" altLang="en-US" dirty="0">
                <a:solidFill>
                  <a:srgbClr val="59595A"/>
                </a:solidFill>
                <a:latin typeface="+mj-ea"/>
                <a:ea typeface="+mj-ea"/>
              </a:rPr>
              <a:t> </a:t>
            </a:r>
            <a:r>
              <a:rPr lang="en-US" altLang="zh-CN" dirty="0">
                <a:solidFill>
                  <a:srgbClr val="59595A"/>
                </a:solidFill>
                <a:latin typeface="+mj-ea"/>
                <a:ea typeface="+mj-ea"/>
              </a:rPr>
              <a:t>frame</a:t>
            </a:r>
            <a:r>
              <a:rPr lang="zh-CN" altLang="en-US" dirty="0">
                <a:solidFill>
                  <a:srgbClr val="59595A"/>
                </a:solidFill>
                <a:latin typeface="+mj-ea"/>
                <a:ea typeface="+mj-ea"/>
              </a:rPr>
              <a:t>，可并发优化</a:t>
            </a:r>
          </a:p>
        </p:txBody>
      </p:sp>
      <p:sp>
        <p:nvSpPr>
          <p:cNvPr id="16" name="矩形 15">
            <a:extLst>
              <a:ext uri="{FF2B5EF4-FFF2-40B4-BE49-F238E27FC236}">
                <a16:creationId xmlns:a16="http://schemas.microsoft.com/office/drawing/2014/main" id="{ECE51F97-45F6-5E4E-BBA0-AD2D03F69675}"/>
              </a:ext>
            </a:extLst>
          </p:cNvPr>
          <p:cNvSpPr/>
          <p:nvPr/>
        </p:nvSpPr>
        <p:spPr>
          <a:xfrm>
            <a:off x="4237871" y="1380183"/>
            <a:ext cx="3635095" cy="2026452"/>
          </a:xfrm>
          <a:prstGeom prst="rect">
            <a:avLst/>
          </a:prstGeom>
          <a:solidFill>
            <a:srgbClr val="374154"/>
          </a:solidFill>
        </p:spPr>
        <p:txBody>
          <a:bodyPr wrap="square">
            <a:spAutoFit/>
          </a:bodyPr>
          <a:lstStyle/>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tf.less</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 y, [i])</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7" name="矩形 16">
            <a:extLst>
              <a:ext uri="{FF2B5EF4-FFF2-40B4-BE49-F238E27FC236}">
                <a16:creationId xmlns:a16="http://schemas.microsoft.com/office/drawing/2014/main" id="{F0577DAF-616C-BF48-92EB-CD459E05D99E}"/>
              </a:ext>
            </a:extLst>
          </p:cNvPr>
          <p:cNvSpPr/>
          <p:nvPr/>
        </p:nvSpPr>
        <p:spPr>
          <a:xfrm>
            <a:off x="7910769" y="1526579"/>
            <a:ext cx="3960700" cy="276999"/>
          </a:xfrm>
          <a:prstGeom prst="rect">
            <a:avLst/>
          </a:prstGeom>
        </p:spPr>
        <p:txBody>
          <a:bodyPr wrap="none">
            <a:spAutoFit/>
          </a:bodyPr>
          <a:lstStyle/>
          <a:p>
            <a:r>
              <a:rPr lang="zh-CN" altLang="en-US" sz="1200" dirty="0"/>
              <a:t>https://www.tensorflow.org/api_docs/python/tf/while_loop</a:t>
            </a:r>
          </a:p>
        </p:txBody>
      </p:sp>
      <p:sp>
        <p:nvSpPr>
          <p:cNvPr id="18" name="矩形 17">
            <a:extLst>
              <a:ext uri="{FF2B5EF4-FFF2-40B4-BE49-F238E27FC236}">
                <a16:creationId xmlns:a16="http://schemas.microsoft.com/office/drawing/2014/main" id="{D653103A-A0CE-7E4C-9D50-7558DDA0C3CA}"/>
              </a:ext>
            </a:extLst>
          </p:cNvPr>
          <p:cNvSpPr/>
          <p:nvPr/>
        </p:nvSpPr>
        <p:spPr>
          <a:xfrm>
            <a:off x="8182959" y="1970240"/>
            <a:ext cx="3289940" cy="400110"/>
          </a:xfrm>
          <a:prstGeom prst="rect">
            <a:avLst/>
          </a:prstGeom>
        </p:spPr>
        <p:txBody>
          <a:bodyPr wrap="none">
            <a:spAutoFit/>
          </a:bodyPr>
          <a:lstStyle/>
          <a:p>
            <a:r>
              <a:rPr lang="zh-CN" altLang="en-US" sz="2000" dirty="0">
                <a:solidFill>
                  <a:srgbClr val="59595A"/>
                </a:solidFill>
                <a:latin typeface="+mj-ea"/>
                <a:ea typeface="+mj-ea"/>
              </a:rPr>
              <a:t>使用</a:t>
            </a:r>
            <a:r>
              <a:rPr lang="en-US" altLang="zh-CN" sz="2000" dirty="0">
                <a:solidFill>
                  <a:srgbClr val="59595A"/>
                </a:solidFill>
                <a:latin typeface="+mj-ea"/>
                <a:ea typeface="+mj-ea"/>
              </a:rPr>
              <a:t>TF</a:t>
            </a:r>
            <a:r>
              <a:rPr lang="zh-CN" altLang="en-US" sz="2000" dirty="0">
                <a:solidFill>
                  <a:srgbClr val="59595A"/>
                </a:solidFill>
                <a:latin typeface="+mj-ea"/>
                <a:ea typeface="+mj-ea"/>
              </a:rPr>
              <a:t> </a:t>
            </a:r>
            <a:r>
              <a:rPr lang="en-US" altLang="zh-CN" sz="2000" dirty="0">
                <a:solidFill>
                  <a:srgbClr val="59595A"/>
                </a:solidFill>
                <a:latin typeface="+mj-ea"/>
                <a:ea typeface="+mj-ea"/>
              </a:rPr>
              <a:t>2.0</a:t>
            </a:r>
            <a:r>
              <a:rPr lang="zh-CN" altLang="en-US" sz="2000" dirty="0">
                <a:solidFill>
                  <a:srgbClr val="59595A"/>
                </a:solidFill>
                <a:latin typeface="+mj-ea"/>
                <a:ea typeface="+mj-ea"/>
              </a:rPr>
              <a:t> </a:t>
            </a:r>
            <a:r>
              <a:rPr lang="en-US" altLang="zh-CN" sz="2000" dirty="0" err="1">
                <a:solidFill>
                  <a:srgbClr val="59595A"/>
                </a:solidFill>
                <a:latin typeface="+mj-ea"/>
                <a:ea typeface="+mj-ea"/>
              </a:rPr>
              <a:t>tf.</a:t>
            </a:r>
            <a:r>
              <a:rPr lang="en-US" altLang="zh-CN" sz="2000" dirty="0" err="1">
                <a:solidFill>
                  <a:srgbClr val="59595A"/>
                </a:solidFill>
                <a:latin typeface="+mj-ea"/>
                <a:ea typeface="+mj-ea"/>
                <a:cs typeface="Menlo" panose="020B0609030804020204" pitchFamily="49" charset="0"/>
              </a:rPr>
              <a:t>while_loop</a:t>
            </a:r>
            <a:r>
              <a:rPr lang="en-US" altLang="zh-CN" sz="2000" dirty="0">
                <a:solidFill>
                  <a:srgbClr val="59595A"/>
                </a:solidFill>
                <a:latin typeface="+mj-ea"/>
                <a:ea typeface="+mj-ea"/>
                <a:cs typeface="Menlo" panose="020B0609030804020204" pitchFamily="49" charset="0"/>
              </a:rPr>
              <a:t>()</a:t>
            </a:r>
            <a:r>
              <a:rPr lang="zh-CN" altLang="en-US" sz="2000" dirty="0">
                <a:solidFill>
                  <a:srgbClr val="59595A"/>
                </a:solidFill>
                <a:latin typeface="+mj-ea"/>
                <a:ea typeface="+mj-ea"/>
              </a:rPr>
              <a:t> </a:t>
            </a:r>
          </a:p>
        </p:txBody>
      </p:sp>
      <p:sp>
        <p:nvSpPr>
          <p:cNvPr id="19" name="矩形 18">
            <a:extLst>
              <a:ext uri="{FF2B5EF4-FFF2-40B4-BE49-F238E27FC236}">
                <a16:creationId xmlns:a16="http://schemas.microsoft.com/office/drawing/2014/main" id="{59F81D8B-BBFF-9648-AE1E-8E9AA7564C85}"/>
              </a:ext>
            </a:extLst>
          </p:cNvPr>
          <p:cNvSpPr/>
          <p:nvPr/>
        </p:nvSpPr>
        <p:spPr>
          <a:xfrm>
            <a:off x="650899" y="1425902"/>
            <a:ext cx="3276980" cy="1977977"/>
          </a:xfrm>
          <a:prstGeom prst="rect">
            <a:avLst/>
          </a:prstGeom>
          <a:solidFill>
            <a:srgbClr val="374154"/>
          </a:solidFill>
        </p:spPr>
        <p:txBody>
          <a:bodyPr wrap="square">
            <a:spAutoFit/>
          </a:bodyPr>
          <a:lstStyle/>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j++</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cxnSp>
        <p:nvCxnSpPr>
          <p:cNvPr id="21" name="直线箭头连接符 20">
            <a:extLst>
              <a:ext uri="{FF2B5EF4-FFF2-40B4-BE49-F238E27FC236}">
                <a16:creationId xmlns:a16="http://schemas.microsoft.com/office/drawing/2014/main" id="{21AB7A41-3102-174A-8A76-9FBCC10826A8}"/>
              </a:ext>
            </a:extLst>
          </p:cNvPr>
          <p:cNvCxnSpPr>
            <a:cxnSpLocks/>
            <a:stCxn id="13" idx="1"/>
          </p:cNvCxnSpPr>
          <p:nvPr/>
        </p:nvCxnSpPr>
        <p:spPr bwMode="auto">
          <a:xfrm flipH="1">
            <a:off x="2641997" y="3964414"/>
            <a:ext cx="5540962"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6" name="直线箭头连接符 25">
            <a:extLst>
              <a:ext uri="{FF2B5EF4-FFF2-40B4-BE49-F238E27FC236}">
                <a16:creationId xmlns:a16="http://schemas.microsoft.com/office/drawing/2014/main" id="{A6A0BC15-D124-7342-99A2-979C8816729E}"/>
              </a:ext>
            </a:extLst>
          </p:cNvPr>
          <p:cNvCxnSpPr>
            <a:cxnSpLocks/>
          </p:cNvCxnSpPr>
          <p:nvPr/>
        </p:nvCxnSpPr>
        <p:spPr bwMode="auto">
          <a:xfrm flipH="1">
            <a:off x="7034485" y="4581128"/>
            <a:ext cx="1148474"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8" name="直线箭头连接符 27">
            <a:extLst>
              <a:ext uri="{FF2B5EF4-FFF2-40B4-BE49-F238E27FC236}">
                <a16:creationId xmlns:a16="http://schemas.microsoft.com/office/drawing/2014/main" id="{F4EF9B0B-6C4D-EC42-91D8-711E1BE6AC39}"/>
              </a:ext>
            </a:extLst>
          </p:cNvPr>
          <p:cNvCxnSpPr>
            <a:cxnSpLocks/>
          </p:cNvCxnSpPr>
          <p:nvPr/>
        </p:nvCxnSpPr>
        <p:spPr bwMode="auto">
          <a:xfrm flipH="1">
            <a:off x="7068916" y="5517232"/>
            <a:ext cx="1148474" cy="0"/>
          </a:xfrm>
          <a:prstGeom prst="straightConnector1">
            <a:avLst/>
          </a:prstGeom>
          <a:noFill/>
          <a:ln w="38100" cap="flat" cmpd="sng" algn="ctr">
            <a:solidFill>
              <a:srgbClr val="FFC000"/>
            </a:solidFill>
            <a:prstDash val="sysDash"/>
            <a:round/>
            <a:headEnd type="none" w="med" len="med"/>
            <a:tailEnd type="triangle"/>
          </a:ln>
          <a:effectLst/>
        </p:spPr>
      </p:cxnSp>
    </p:spTree>
    <p:extLst>
      <p:ext uri="{BB962C8B-B14F-4D97-AF65-F5344CB8AC3E}">
        <p14:creationId xmlns:p14="http://schemas.microsoft.com/office/powerpoint/2010/main" val="4204669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lang="zh-CN" altLang="en-US" sz="2800" dirty="0"/>
              <a:t>静态图：向数据流图中添加控制流原语（</a:t>
            </a:r>
            <a:r>
              <a:rPr lang="en-US" altLang="zh-CN" sz="2800" dirty="0"/>
              <a:t>III</a:t>
            </a:r>
            <a:r>
              <a:rPr lang="zh-CN" altLang="en-US" sz="2800" dirty="0"/>
              <a:t>）</a:t>
            </a:r>
            <a:endParaRPr kumimoji="1" lang="zh-CN" altLang="en-US" sz="2800" dirty="0"/>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188640"/>
            <a:ext cx="2902517" cy="974094"/>
          </a:xfrm>
          <a:prstGeom prst="rect">
            <a:avLst/>
          </a:prstGeom>
        </p:spPr>
      </p:pic>
      <p:pic>
        <p:nvPicPr>
          <p:cNvPr id="8" name="图片 7">
            <a:extLst>
              <a:ext uri="{FF2B5EF4-FFF2-40B4-BE49-F238E27FC236}">
                <a16:creationId xmlns:a16="http://schemas.microsoft.com/office/drawing/2014/main" id="{8FD70B00-3FCB-E446-9C6C-DD9C354BB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9623" y="1340768"/>
            <a:ext cx="2376264" cy="1055932"/>
          </a:xfrm>
          <a:prstGeom prst="rect">
            <a:avLst/>
          </a:prstGeom>
        </p:spPr>
      </p:pic>
      <p:pic>
        <p:nvPicPr>
          <p:cNvPr id="9" name="图片 8">
            <a:extLst>
              <a:ext uri="{FF2B5EF4-FFF2-40B4-BE49-F238E27FC236}">
                <a16:creationId xmlns:a16="http://schemas.microsoft.com/office/drawing/2014/main" id="{C881A82C-F7B6-A343-B67D-B834715278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5813" y="2780928"/>
            <a:ext cx="4104456" cy="3456384"/>
          </a:xfrm>
          <a:prstGeom prst="rect">
            <a:avLst/>
          </a:prstGeom>
        </p:spPr>
      </p:pic>
      <p:pic>
        <p:nvPicPr>
          <p:cNvPr id="10" name="图片 9">
            <a:extLst>
              <a:ext uri="{FF2B5EF4-FFF2-40B4-BE49-F238E27FC236}">
                <a16:creationId xmlns:a16="http://schemas.microsoft.com/office/drawing/2014/main" id="{4DF6849D-618E-4146-A277-6901E351FB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683"/>
          <a:stretch/>
        </p:blipFill>
        <p:spPr>
          <a:xfrm>
            <a:off x="6530429" y="2780928"/>
            <a:ext cx="4464496" cy="3528392"/>
          </a:xfrm>
          <a:prstGeom prst="rect">
            <a:avLst/>
          </a:prstGeom>
        </p:spPr>
      </p:pic>
      <p:pic>
        <p:nvPicPr>
          <p:cNvPr id="11" name="图片 10">
            <a:extLst>
              <a:ext uri="{FF2B5EF4-FFF2-40B4-BE49-F238E27FC236}">
                <a16:creationId xmlns:a16="http://schemas.microsoft.com/office/drawing/2014/main" id="{FB003A29-7D57-4F47-BE31-78120A73F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4365" y="1258178"/>
            <a:ext cx="5616624" cy="1055932"/>
          </a:xfrm>
          <a:prstGeom prst="rect">
            <a:avLst/>
          </a:prstGeom>
        </p:spPr>
      </p:pic>
    </p:spTree>
    <p:extLst>
      <p:ext uri="{BB962C8B-B14F-4D97-AF65-F5344CB8AC3E}">
        <p14:creationId xmlns:p14="http://schemas.microsoft.com/office/powerpoint/2010/main" val="3799808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15629</TotalTime>
  <Words>1844</Words>
  <Application>Microsoft Macintosh PowerPoint</Application>
  <PresentationFormat>自定义</PresentationFormat>
  <Paragraphs>170</Paragraphs>
  <Slides>19</Slides>
  <Notes>1</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19</vt:i4>
      </vt:variant>
    </vt:vector>
  </HeadingPairs>
  <TitlesOfParts>
    <vt:vector size="3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Menlo</vt:lpstr>
      <vt:lpstr>Wingdings</vt:lpstr>
      <vt:lpstr>Title1</vt:lpstr>
      <vt:lpstr>Title2</vt:lpstr>
      <vt:lpstr>content01</vt:lpstr>
      <vt:lpstr>Content02</vt:lpstr>
      <vt:lpstr>code01</vt:lpstr>
      <vt:lpstr>Thankyou</vt:lpstr>
      <vt:lpstr>计算图 与控制流</vt:lpstr>
      <vt:lpstr>PowerPoint 演示文稿</vt:lpstr>
      <vt:lpstr>AI框架：可编程系统</vt:lpstr>
      <vt:lpstr>AI框架从深度学习中抽象出计算图</vt:lpstr>
      <vt:lpstr>AI框架引入对动态控制流的支持</vt:lpstr>
      <vt:lpstr>控制流解决方案：3种方案</vt:lpstr>
      <vt:lpstr>静态图：向数据流图中添加控制流原语（I）</vt:lpstr>
      <vt:lpstr>静态图：向数据流图中添加控制流原语（II）</vt:lpstr>
      <vt:lpstr>静态图：向数据流图中添加控制流原语（III）</vt:lpstr>
      <vt:lpstr>静态图：向数据流图中添加控制流原语</vt:lpstr>
      <vt:lpstr>动态图：复用宿主语言控制流语句</vt:lpstr>
      <vt:lpstr>动态图：复用宿主语言控制流语句</vt:lpstr>
      <vt:lpstr>静态图：源码解析对计算图展开和转换子图</vt:lpstr>
      <vt:lpstr>动态图转换为静态图</vt:lpstr>
      <vt:lpstr>动态图转换为静态图</vt:lpstr>
      <vt:lpstr>动态图转换为静态图</vt:lpstr>
      <vt:lpstr>动态图转换为静态图</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1687</cp:revision>
  <dcterms:created xsi:type="dcterms:W3CDTF">2015-01-14T10:38:57Z</dcterms:created>
  <dcterms:modified xsi:type="dcterms:W3CDTF">2022-10-10T13:28:44Z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